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20"/>
  </p:notesMasterIdLst>
  <p:sldIdLst>
    <p:sldId id="256" r:id="rId2"/>
    <p:sldId id="257" r:id="rId3"/>
    <p:sldId id="287" r:id="rId4"/>
    <p:sldId id="288" r:id="rId5"/>
    <p:sldId id="289" r:id="rId6"/>
    <p:sldId id="262" r:id="rId7"/>
    <p:sldId id="263" r:id="rId8"/>
    <p:sldId id="290" r:id="rId9"/>
    <p:sldId id="291" r:id="rId10"/>
    <p:sldId id="292" r:id="rId11"/>
    <p:sldId id="293" r:id="rId12"/>
    <p:sldId id="264" r:id="rId13"/>
    <p:sldId id="285" r:id="rId14"/>
    <p:sldId id="286" r:id="rId15"/>
    <p:sldId id="277" r:id="rId16"/>
    <p:sldId id="278" r:id="rId17"/>
    <p:sldId id="280" r:id="rId18"/>
    <p:sldId id="28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206" autoAdjust="0"/>
  </p:normalViewPr>
  <p:slideViewPr>
    <p:cSldViewPr snapToGrid="0">
      <p:cViewPr>
        <p:scale>
          <a:sx n="76" d="100"/>
          <a:sy n="76" d="100"/>
        </p:scale>
        <p:origin x="-504"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JM"/>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55AA6B-A80B-4D89-B953-2236031C9EC8}" type="datetimeFigureOut">
              <a:rPr lang="en-JM" smtClean="0"/>
              <a:t>9/4/2023</a:t>
            </a:fld>
            <a:endParaRPr lang="en-JM"/>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JM"/>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M"/>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JM"/>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66A227-07CB-4160-889D-CA4AE58309CB}" type="slidenum">
              <a:rPr lang="en-JM" smtClean="0"/>
              <a:t>‹#›</a:t>
            </a:fld>
            <a:endParaRPr lang="en-JM"/>
          </a:p>
        </p:txBody>
      </p:sp>
    </p:spTree>
    <p:extLst>
      <p:ext uri="{BB962C8B-B14F-4D97-AF65-F5344CB8AC3E}">
        <p14:creationId xmlns:p14="http://schemas.microsoft.com/office/powerpoint/2010/main" val="2849397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509872" y="0"/>
            <a:ext cx="13243109"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6198795" y="-21511"/>
            <a:ext cx="46736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311154" y="2708476"/>
            <a:ext cx="4417807"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6311154" y="4421081"/>
            <a:ext cx="4413071"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318325" y="1516829"/>
            <a:ext cx="2844800" cy="750981"/>
          </a:xfrm>
        </p:spPr>
        <p:txBody>
          <a:bodyPr anchor="b"/>
          <a:lstStyle>
            <a:lvl1pPr algn="l">
              <a:defRPr sz="2400"/>
            </a:lvl1pPr>
          </a:lstStyle>
          <a:p>
            <a:fld id="{949A0900-9B28-4206-8FB3-2034EB76CCBA}" type="datetimeFigureOut">
              <a:rPr lang="en-US" smtClean="0"/>
              <a:t>4/9/2023</a:t>
            </a:fld>
            <a:endParaRPr lang="en-US"/>
          </a:p>
        </p:txBody>
      </p:sp>
      <p:sp>
        <p:nvSpPr>
          <p:cNvPr id="50" name="Rectangle 49"/>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7071360" y="5719967"/>
            <a:ext cx="3775456"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6198795" y="5719967"/>
            <a:ext cx="858221" cy="365125"/>
          </a:xfrm>
        </p:spPr>
        <p:txBody>
          <a:bodyPr/>
          <a:lstStyle>
            <a:lvl1pPr>
              <a:defRPr>
                <a:solidFill>
                  <a:schemeClr val="accent1"/>
                </a:solidFill>
              </a:defRPr>
            </a:lvl1pPr>
          </a:lstStyle>
          <a:p>
            <a:fld id="{E691908F-B3FA-47D1-B56A-5CCC9C31AE82}" type="slidenum">
              <a:rPr lang="en-US" smtClean="0"/>
              <a:t>‹#›</a:t>
            </a:fld>
            <a:endParaRPr lang="en-US"/>
          </a:p>
        </p:txBody>
      </p:sp>
      <p:sp>
        <p:nvSpPr>
          <p:cNvPr id="89" name="Rectangle 88"/>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9A0900-9B28-4206-8FB3-2034EB76CCBA}" type="datetimeFigureOut">
              <a:rPr lang="en-US" smtClean="0"/>
              <a:t>4/9/2023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91908F-B3FA-47D1-B56A-5CCC9C31AE8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1" y="1030147"/>
            <a:ext cx="1979271"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404395" y="1030147"/>
            <a:ext cx="7231605"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9A0900-9B28-4206-8FB3-2034EB76CCBA}" type="datetimeFigureOut">
              <a:rPr lang="en-US" smtClean="0"/>
              <a:t>4/9/2023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91908F-B3FA-47D1-B56A-5CCC9C31AE8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9A0900-9B28-4206-8FB3-2034EB76CCBA}" type="datetimeFigureOut">
              <a:rPr lang="en-US" smtClean="0"/>
              <a:t>4/9/2023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91908F-B3FA-47D1-B56A-5CCC9C31AE8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78194" y="2900830"/>
            <a:ext cx="8849957"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678194" y="4267201"/>
            <a:ext cx="8849956"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9A0900-9B28-4206-8FB3-2034EB76CCBA}" type="datetimeFigureOut">
              <a:rPr lang="en-US" smtClean="0"/>
              <a:t>4/9/2023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91908F-B3FA-47D1-B56A-5CCC9C31AE8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949A0900-9B28-4206-8FB3-2034EB76CCBA}" type="datetimeFigureOut">
              <a:rPr lang="en-US" smtClean="0"/>
              <a:t>4/9/2023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91908F-B3FA-47D1-B56A-5CCC9C31AE82}" type="slidenum">
              <a:rPr lang="en-US" smtClean="0"/>
              <a:t>‹#›</a:t>
            </a:fld>
            <a:endParaRPr lang="en-US"/>
          </a:p>
        </p:txBody>
      </p:sp>
      <p:sp>
        <p:nvSpPr>
          <p:cNvPr id="9" name="Content Placeholder 8"/>
          <p:cNvSpPr>
            <a:spLocks noGrp="1"/>
          </p:cNvSpPr>
          <p:nvPr>
            <p:ph sz="quarter" idx="13"/>
          </p:nvPr>
        </p:nvSpPr>
        <p:spPr>
          <a:xfrm>
            <a:off x="1389888" y="2313432"/>
            <a:ext cx="4559808"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6193536" y="2313431"/>
            <a:ext cx="4559808"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882815" y="2316009"/>
            <a:ext cx="407619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88961" y="2974695"/>
            <a:ext cx="4559808"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682450" y="2316010"/>
            <a:ext cx="4074289"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536" y="2974695"/>
            <a:ext cx="4559808"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9A0900-9B28-4206-8FB3-2034EB76CCBA}" type="datetimeFigureOut">
              <a:rPr lang="en-US" smtClean="0"/>
              <a:t>4/9/2023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91908F-B3FA-47D1-B56A-5CCC9C31AE8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9A0900-9B28-4206-8FB3-2034EB76CCBA}" type="datetimeFigureOut">
              <a:rPr lang="en-US" smtClean="0"/>
              <a:t>4/9/2023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91908F-B3FA-47D1-B56A-5CCC9C31AE8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9A0900-9B28-4206-8FB3-2034EB76CCBA}" type="datetimeFigureOut">
              <a:rPr lang="en-US" smtClean="0"/>
              <a:t>4/9/2023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91908F-B3FA-47D1-B56A-5CCC9C31AE8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509872" y="0"/>
            <a:ext cx="13243109"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49A0900-9B28-4206-8FB3-2034EB76CCBA}" type="datetimeFigureOut">
              <a:rPr lang="en-US" smtClean="0"/>
              <a:t>4/9/2023</a:t>
            </a:fld>
            <a:endParaRPr lang="en-US"/>
          </a:p>
        </p:txBody>
      </p:sp>
      <p:sp>
        <p:nvSpPr>
          <p:cNvPr id="7" name="Slide Number Placeholder 6"/>
          <p:cNvSpPr>
            <a:spLocks noGrp="1"/>
          </p:cNvSpPr>
          <p:nvPr>
            <p:ph type="sldNum" sz="quarter" idx="12"/>
          </p:nvPr>
        </p:nvSpPr>
        <p:spPr/>
        <p:txBody>
          <a:bodyPr/>
          <a:lstStyle/>
          <a:p>
            <a:fld id="{E691908F-B3FA-47D1-B56A-5CCC9C31AE82}" type="slidenum">
              <a:rPr lang="en-US" smtClean="0"/>
              <a:t>‹#›</a:t>
            </a:fld>
            <a:endParaRPr lang="en-US"/>
          </a:p>
        </p:txBody>
      </p:sp>
      <p:sp>
        <p:nvSpPr>
          <p:cNvPr id="58" name="Rectangle 57"/>
          <p:cNvSpPr/>
          <p:nvPr/>
        </p:nvSpPr>
        <p:spPr>
          <a:xfrm>
            <a:off x="1207429" y="601884"/>
            <a:ext cx="4749676"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527859" y="856527"/>
            <a:ext cx="4120587"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6188597" y="5724836"/>
            <a:ext cx="4658219" cy="365125"/>
          </a:xfrm>
        </p:spPr>
        <p:txBody>
          <a:bodyPr>
            <a:normAutofit/>
          </a:bodyPr>
          <a:lstStyle/>
          <a:p>
            <a:endParaRPr lang="en-US"/>
          </a:p>
        </p:txBody>
      </p:sp>
      <p:sp>
        <p:nvSpPr>
          <p:cNvPr id="2" name="Title 1"/>
          <p:cNvSpPr>
            <a:spLocks noGrp="1"/>
          </p:cNvSpPr>
          <p:nvPr>
            <p:ph type="title"/>
          </p:nvPr>
        </p:nvSpPr>
        <p:spPr>
          <a:xfrm>
            <a:off x="6319777" y="2657435"/>
            <a:ext cx="4406096"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6315456" y="4136994"/>
            <a:ext cx="4398379"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509872" y="0"/>
            <a:ext cx="13243109"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1207429" y="601884"/>
            <a:ext cx="4749676"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12565" y="2660904"/>
            <a:ext cx="4401312"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340278" y="693795"/>
            <a:ext cx="4479497"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312841" y="4133089"/>
            <a:ext cx="4400764"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9A0900-9B28-4206-8FB3-2034EB76CCBA}" type="datetimeFigureOut">
              <a:rPr lang="en-US" smtClean="0"/>
              <a:t>4/9/2023</a:t>
            </a:fld>
            <a:endParaRPr lang="en-US"/>
          </a:p>
        </p:txBody>
      </p:sp>
      <p:sp>
        <p:nvSpPr>
          <p:cNvPr id="6" name="Footer Placeholder 5"/>
          <p:cNvSpPr>
            <a:spLocks noGrp="1"/>
          </p:cNvSpPr>
          <p:nvPr>
            <p:ph type="ftr" sz="quarter" idx="11"/>
          </p:nvPr>
        </p:nvSpPr>
        <p:spPr>
          <a:xfrm>
            <a:off x="6188597" y="5724836"/>
            <a:ext cx="4658219"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E691908F-B3FA-47D1-B56A-5CCC9C31AE8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406400" y="0"/>
            <a:ext cx="13243109"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609600" y="333488"/>
            <a:ext cx="109728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6081656" y="-21511"/>
            <a:ext cx="4905488"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391320" y="1027664"/>
            <a:ext cx="9366325"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91323" y="2323652"/>
            <a:ext cx="9036423"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96517" y="224493"/>
            <a:ext cx="2844800" cy="365125"/>
          </a:xfrm>
          <a:prstGeom prst="rect">
            <a:avLst/>
          </a:prstGeom>
        </p:spPr>
        <p:txBody>
          <a:bodyPr vert="horz" lIns="91440" tIns="45720" rIns="91440" bIns="45720" rtlCol="0" anchor="ctr"/>
          <a:lstStyle>
            <a:lvl1pPr algn="r">
              <a:defRPr sz="1200">
                <a:solidFill>
                  <a:srgbClr val="FEFEFE"/>
                </a:solidFill>
              </a:defRPr>
            </a:lvl1pPr>
          </a:lstStyle>
          <a:p>
            <a:fld id="{949A0900-9B28-4206-8FB3-2034EB76CCBA}" type="datetimeFigureOut">
              <a:rPr lang="en-US" smtClean="0"/>
              <a:t>4/9/2023</a:t>
            </a:fld>
            <a:endParaRPr lang="en-US"/>
          </a:p>
        </p:txBody>
      </p:sp>
      <p:sp>
        <p:nvSpPr>
          <p:cNvPr id="5" name="Footer Placeholder 4"/>
          <p:cNvSpPr>
            <a:spLocks noGrp="1"/>
          </p:cNvSpPr>
          <p:nvPr>
            <p:ph type="ftr" sz="quarter" idx="3"/>
          </p:nvPr>
        </p:nvSpPr>
        <p:spPr>
          <a:xfrm>
            <a:off x="6188597" y="5852161"/>
            <a:ext cx="4669536"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6198795" y="224492"/>
            <a:ext cx="1776208" cy="365125"/>
          </a:xfrm>
          <a:prstGeom prst="rect">
            <a:avLst/>
          </a:prstGeom>
        </p:spPr>
        <p:txBody>
          <a:bodyPr vert="horz" lIns="91440" tIns="45720" rIns="91440" bIns="45720" rtlCol="0" anchor="ctr"/>
          <a:lstStyle>
            <a:lvl1pPr algn="l">
              <a:defRPr sz="1200">
                <a:solidFill>
                  <a:srgbClr val="FEFEFE"/>
                </a:solidFill>
              </a:defRPr>
            </a:lvl1pPr>
          </a:lstStyle>
          <a:p>
            <a:fld id="{E691908F-B3FA-47D1-B56A-5CCC9C31AE8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covenant.livingchurch.org/2017/08/11/the-future-of-the-episcopal-churchs-clergy/"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F0169C1-73FE-4B6B-9B39-3DEFBD4F2D61}"/>
              </a:ext>
            </a:extLst>
          </p:cNvPr>
          <p:cNvSpPr>
            <a:spLocks noGrp="1"/>
          </p:cNvSpPr>
          <p:nvPr>
            <p:ph type="ctrTitle"/>
          </p:nvPr>
        </p:nvSpPr>
        <p:spPr>
          <a:xfrm>
            <a:off x="1524000" y="1656931"/>
            <a:ext cx="9144000" cy="2387600"/>
          </a:xfrm>
        </p:spPr>
        <p:txBody>
          <a:bodyPr>
            <a:noAutofit/>
          </a:bodyPr>
          <a:lstStyle/>
          <a:p>
            <a:r>
              <a:rPr lang="en-US" sz="8800" b="1" dirty="0">
                <a:solidFill>
                  <a:srgbClr val="FF0000"/>
                </a:solidFill>
                <a:latin typeface="Algerian" panose="04020705040A02060702" pitchFamily="82" charset="0"/>
              </a:rPr>
              <a:t>Vocations</a:t>
            </a:r>
            <a:r>
              <a:rPr lang="en-US" sz="8800" b="1" dirty="0">
                <a:latin typeface="Algerian" panose="04020705040A02060702" pitchFamily="82" charset="0"/>
              </a:rPr>
              <a:t/>
            </a:r>
            <a:br>
              <a:rPr lang="en-US" sz="8800" b="1" dirty="0">
                <a:latin typeface="Algerian" panose="04020705040A02060702" pitchFamily="82" charset="0"/>
              </a:rPr>
            </a:br>
            <a:endParaRPr lang="en-US" sz="8800" b="1" dirty="0">
              <a:latin typeface="Algerian" panose="04020705040A02060702" pitchFamily="82" charset="0"/>
            </a:endParaRPr>
          </a:p>
        </p:txBody>
      </p:sp>
      <p:sp>
        <p:nvSpPr>
          <p:cNvPr id="3" name="Subtitle 2">
            <a:extLst>
              <a:ext uri="{FF2B5EF4-FFF2-40B4-BE49-F238E27FC236}">
                <a16:creationId xmlns:a16="http://schemas.microsoft.com/office/drawing/2014/main" xmlns="" id="{03A5D63F-16FC-45EF-8529-FFB4DA2C5212}"/>
              </a:ext>
            </a:extLst>
          </p:cNvPr>
          <p:cNvSpPr>
            <a:spLocks noGrp="1"/>
          </p:cNvSpPr>
          <p:nvPr>
            <p:ph type="subTitle" idx="1"/>
          </p:nvPr>
        </p:nvSpPr>
        <p:spPr>
          <a:xfrm>
            <a:off x="1524000" y="4910333"/>
            <a:ext cx="9144000" cy="1655762"/>
          </a:xfrm>
        </p:spPr>
        <p:txBody>
          <a:bodyPr>
            <a:normAutofit/>
          </a:bodyPr>
          <a:lstStyle/>
          <a:p>
            <a:r>
              <a:rPr lang="en-US" sz="4000" b="1" i="1" dirty="0" smtClean="0"/>
              <a:t>Diocesan Challenge Presentation to Synod 2023</a:t>
            </a:r>
            <a:endParaRPr lang="en-US" sz="4000" b="1" i="1" dirty="0"/>
          </a:p>
        </p:txBody>
      </p:sp>
    </p:spTree>
    <p:extLst>
      <p:ext uri="{BB962C8B-B14F-4D97-AF65-F5344CB8AC3E}">
        <p14:creationId xmlns:p14="http://schemas.microsoft.com/office/powerpoint/2010/main" val="16547101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Engage young and middle age adults who seem disaffected with their current vocational path and career options and who may be looking for something more fulfilling and meaningful to do with their life.</a:t>
            </a:r>
          </a:p>
          <a:p>
            <a:pPr lvl="0"/>
            <a:r>
              <a:rPr lang="en-US" dirty="0"/>
              <a:t>Assign ministry related activities to those identified as possible prospects.</a:t>
            </a:r>
          </a:p>
          <a:p>
            <a:pPr lvl="0"/>
            <a:r>
              <a:rPr lang="en-US" dirty="0"/>
              <a:t>Actively identify and engage potential Lay Readers and Clergy</a:t>
            </a:r>
          </a:p>
          <a:p>
            <a:endParaRPr lang="en-US" dirty="0"/>
          </a:p>
        </p:txBody>
      </p:sp>
    </p:spTree>
    <p:extLst>
      <p:ext uri="{BB962C8B-B14F-4D97-AF65-F5344CB8AC3E}">
        <p14:creationId xmlns:p14="http://schemas.microsoft.com/office/powerpoint/2010/main" val="22120994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Extra-Diocesan Option</a:t>
            </a:r>
            <a:endParaRPr lang="en-US" dirty="0"/>
          </a:p>
        </p:txBody>
      </p:sp>
      <p:sp>
        <p:nvSpPr>
          <p:cNvPr id="3" name="Content Placeholder 2"/>
          <p:cNvSpPr>
            <a:spLocks noGrp="1"/>
          </p:cNvSpPr>
          <p:nvPr>
            <p:ph idx="1"/>
          </p:nvPr>
        </p:nvSpPr>
        <p:spPr/>
        <p:txBody>
          <a:bodyPr/>
          <a:lstStyle/>
          <a:p>
            <a:r>
              <a:rPr lang="en-US" dirty="0" smtClean="0"/>
              <a:t>Enlist Seminarians from Africa where there are aspiring postulants without the financial resource of the dioceses to accept them</a:t>
            </a:r>
          </a:p>
          <a:p>
            <a:r>
              <a:rPr lang="en-US" dirty="0" smtClean="0"/>
              <a:t>Fund their training</a:t>
            </a:r>
          </a:p>
          <a:p>
            <a:r>
              <a:rPr lang="en-US" dirty="0" smtClean="0"/>
              <a:t>Commitment to 5 years of service to the diocese</a:t>
            </a:r>
            <a:endParaRPr lang="en-US" dirty="0"/>
          </a:p>
        </p:txBody>
      </p:sp>
    </p:spTree>
    <p:extLst>
      <p:ext uri="{BB962C8B-B14F-4D97-AF65-F5344CB8AC3E}">
        <p14:creationId xmlns:p14="http://schemas.microsoft.com/office/powerpoint/2010/main" val="22183634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0BCA9B-3160-436B-B8D4-872FF4EA21DE}"/>
              </a:ext>
            </a:extLst>
          </p:cNvPr>
          <p:cNvSpPr>
            <a:spLocks noGrp="1"/>
          </p:cNvSpPr>
          <p:nvPr>
            <p:ph type="title"/>
          </p:nvPr>
        </p:nvSpPr>
        <p:spPr/>
        <p:txBody>
          <a:bodyPr>
            <a:normAutofit fontScale="90000"/>
          </a:bodyPr>
          <a:lstStyle/>
          <a:p>
            <a:pPr algn="ctr"/>
            <a:r>
              <a:rPr lang="en-US" sz="3600" dirty="0" smtClean="0">
                <a:latin typeface="Arial Black" panose="020B0A04020102020204" pitchFamily="34" charset="0"/>
              </a:rPr>
              <a:t>The Call to Bishops, Priests and Laity</a:t>
            </a:r>
            <a:endParaRPr lang="en-US" sz="3600" dirty="0">
              <a:latin typeface="Arial Black" panose="020B0A04020102020204" pitchFamily="34" charset="0"/>
            </a:endParaRPr>
          </a:p>
        </p:txBody>
      </p:sp>
      <p:sp>
        <p:nvSpPr>
          <p:cNvPr id="3" name="Content Placeholder 2">
            <a:extLst>
              <a:ext uri="{FF2B5EF4-FFF2-40B4-BE49-F238E27FC236}">
                <a16:creationId xmlns:a16="http://schemas.microsoft.com/office/drawing/2014/main" xmlns="" id="{92586C90-6BF3-44FD-84B9-D2FFD2973866}"/>
              </a:ext>
            </a:extLst>
          </p:cNvPr>
          <p:cNvSpPr>
            <a:spLocks noGrp="1"/>
          </p:cNvSpPr>
          <p:nvPr>
            <p:ph idx="1"/>
          </p:nvPr>
        </p:nvSpPr>
        <p:spPr/>
        <p:txBody>
          <a:bodyPr>
            <a:normAutofit fontScale="70000" lnSpcReduction="20000"/>
          </a:bodyPr>
          <a:lstStyle/>
          <a:p>
            <a:r>
              <a:rPr lang="en-US" sz="4400" dirty="0"/>
              <a:t>Pray for vocations</a:t>
            </a:r>
          </a:p>
          <a:p>
            <a:r>
              <a:rPr lang="en-US" sz="4400" dirty="0"/>
              <a:t>Practice the call to </a:t>
            </a:r>
            <a:r>
              <a:rPr lang="en-US" sz="4400" dirty="0" smtClean="0"/>
              <a:t>holiness of living</a:t>
            </a:r>
            <a:endParaRPr lang="en-US" sz="4400" dirty="0"/>
          </a:p>
          <a:p>
            <a:r>
              <a:rPr lang="en-US" sz="4400" dirty="0"/>
              <a:t>Increase the number of servers at the altar</a:t>
            </a:r>
          </a:p>
          <a:p>
            <a:r>
              <a:rPr lang="en-US" sz="4400" dirty="0"/>
              <a:t>Enable purpose and fulfillment in careers</a:t>
            </a:r>
          </a:p>
          <a:p>
            <a:r>
              <a:rPr lang="en-US" sz="4400" dirty="0"/>
              <a:t>Practice models of behavior which inspire others to respond to the call of God</a:t>
            </a:r>
          </a:p>
        </p:txBody>
      </p:sp>
    </p:spTree>
    <p:extLst>
      <p:ext uri="{BB962C8B-B14F-4D97-AF65-F5344CB8AC3E}">
        <p14:creationId xmlns:p14="http://schemas.microsoft.com/office/powerpoint/2010/main" val="3500083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Arial Black" panose="020B0A04020102020204" pitchFamily="34" charset="0"/>
              </a:rPr>
              <a:t>Diocesan Prayer for Vocations</a:t>
            </a:r>
            <a:endParaRPr lang="en-US" dirty="0"/>
          </a:p>
        </p:txBody>
      </p:sp>
      <p:sp>
        <p:nvSpPr>
          <p:cNvPr id="3" name="Content Placeholder 2"/>
          <p:cNvSpPr>
            <a:spLocks noGrp="1"/>
          </p:cNvSpPr>
          <p:nvPr>
            <p:ph idx="1"/>
          </p:nvPr>
        </p:nvSpPr>
        <p:spPr/>
        <p:txBody>
          <a:bodyPr>
            <a:normAutofit lnSpcReduction="10000"/>
          </a:bodyPr>
          <a:lstStyle/>
          <a:p>
            <a:r>
              <a:rPr lang="en-US" b="1" dirty="0"/>
              <a:t>O God our Father, in every generation you have called men and women to serve in your Church as priests, deacons, commissioned and licensed church workers, and Lay Readers. Be with those whom you are calling as they seek to discern your call. Touch our hearts so that we may offer them the support they need on the path of discernment. Raise up, we pray, devoted men and women who will be good and faithful pastors and leaders and be to us examples of godly living, and guide your people to the fullness of life. </a:t>
            </a:r>
          </a:p>
          <a:p>
            <a:endParaRPr lang="en-US" dirty="0"/>
          </a:p>
        </p:txBody>
      </p:sp>
    </p:spTree>
    <p:extLst>
      <p:ext uri="{BB962C8B-B14F-4D97-AF65-F5344CB8AC3E}">
        <p14:creationId xmlns:p14="http://schemas.microsoft.com/office/powerpoint/2010/main" val="27345431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Send </a:t>
            </a:r>
            <a:r>
              <a:rPr lang="en-US" b="1" dirty="0"/>
              <a:t>us, we pray, men and women who are generous in their service, willing to offer their lives and all their gifts for your greater glory and for the good of your people. We ask this through our Lord Jesus Christ your Son, who lives and reigns with you and the Holy Spirit, one God, for ever and ever.  Amen.  (Adapted)</a:t>
            </a:r>
          </a:p>
          <a:p>
            <a:endParaRPr lang="en-US" dirty="0"/>
          </a:p>
        </p:txBody>
      </p:sp>
    </p:spTree>
    <p:extLst>
      <p:ext uri="{BB962C8B-B14F-4D97-AF65-F5344CB8AC3E}">
        <p14:creationId xmlns:p14="http://schemas.microsoft.com/office/powerpoint/2010/main" val="8240710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5FFED36-9092-41E1-A0A1-4A8ED10790D1}"/>
              </a:ext>
            </a:extLst>
          </p:cNvPr>
          <p:cNvSpPr>
            <a:spLocks noGrp="1"/>
          </p:cNvSpPr>
          <p:nvPr>
            <p:ph type="title"/>
          </p:nvPr>
        </p:nvSpPr>
        <p:spPr/>
        <p:txBody>
          <a:bodyPr/>
          <a:lstStyle/>
          <a:p>
            <a:r>
              <a:rPr lang="en-US" b="1" dirty="0">
                <a:latin typeface="Arial Black" panose="020B0A04020102020204" pitchFamily="34" charset="0"/>
              </a:rPr>
              <a:t>References</a:t>
            </a:r>
          </a:p>
        </p:txBody>
      </p:sp>
      <p:sp>
        <p:nvSpPr>
          <p:cNvPr id="3" name="Content Placeholder 2">
            <a:extLst>
              <a:ext uri="{FF2B5EF4-FFF2-40B4-BE49-F238E27FC236}">
                <a16:creationId xmlns:a16="http://schemas.microsoft.com/office/drawing/2014/main" xmlns="" id="{CFCCF5E7-CBBF-44C8-B433-CFCF8571D6C6}"/>
              </a:ext>
            </a:extLst>
          </p:cNvPr>
          <p:cNvSpPr>
            <a:spLocks noGrp="1"/>
          </p:cNvSpPr>
          <p:nvPr>
            <p:ph idx="1"/>
          </p:nvPr>
        </p:nvSpPr>
        <p:spPr/>
        <p:txBody>
          <a:bodyPr>
            <a:normAutofit lnSpcReduction="10000"/>
          </a:bodyPr>
          <a:lstStyle/>
          <a:p>
            <a:r>
              <a:rPr lang="en-US" sz="4000" dirty="0"/>
              <a:t>https://www.ncronline.org/blogs/roman-observer/vocations-shortage-has-become-acute-crisis</a:t>
            </a:r>
          </a:p>
          <a:p>
            <a:r>
              <a:rPr lang="en-US" sz="4000" dirty="0"/>
              <a:t>https://www.thetablet.co.uk/news/13266/irish-church-in-vocations-crisis-</a:t>
            </a:r>
          </a:p>
        </p:txBody>
      </p:sp>
    </p:spTree>
    <p:extLst>
      <p:ext uri="{BB962C8B-B14F-4D97-AF65-F5344CB8AC3E}">
        <p14:creationId xmlns:p14="http://schemas.microsoft.com/office/powerpoint/2010/main" val="20746656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275FA2-3768-49E1-9AA8-865E85272B91}"/>
              </a:ext>
            </a:extLst>
          </p:cNvPr>
          <p:cNvSpPr>
            <a:spLocks noGrp="1"/>
          </p:cNvSpPr>
          <p:nvPr>
            <p:ph type="title"/>
          </p:nvPr>
        </p:nvSpPr>
        <p:spPr/>
        <p:txBody>
          <a:bodyPr/>
          <a:lstStyle/>
          <a:p>
            <a:r>
              <a:rPr lang="en-US" b="1" dirty="0">
                <a:latin typeface="Arial Black" panose="020B0A04020102020204" pitchFamily="34" charset="0"/>
              </a:rPr>
              <a:t>References</a:t>
            </a:r>
            <a:endParaRPr lang="en-US" dirty="0"/>
          </a:p>
        </p:txBody>
      </p:sp>
      <p:sp>
        <p:nvSpPr>
          <p:cNvPr id="3" name="Content Placeholder 2">
            <a:extLst>
              <a:ext uri="{FF2B5EF4-FFF2-40B4-BE49-F238E27FC236}">
                <a16:creationId xmlns:a16="http://schemas.microsoft.com/office/drawing/2014/main" xmlns="" id="{1A855684-D13B-4921-B5B1-CCBD0AE6DB7C}"/>
              </a:ext>
            </a:extLst>
          </p:cNvPr>
          <p:cNvSpPr>
            <a:spLocks noGrp="1"/>
          </p:cNvSpPr>
          <p:nvPr>
            <p:ph idx="1"/>
          </p:nvPr>
        </p:nvSpPr>
        <p:spPr/>
        <p:txBody>
          <a:bodyPr/>
          <a:lstStyle/>
          <a:p>
            <a:r>
              <a:rPr lang="en-US" dirty="0"/>
              <a:t>https://www.northpres.org.nz/wp-content/uploads/2022/02/20220212RvDrTJosephMissedCallsFullReport.pdf</a:t>
            </a:r>
          </a:p>
          <a:p>
            <a:r>
              <a:rPr lang="en-US" dirty="0"/>
              <a:t>https://www.evangelizationstation.com/Pamphlets/085%20Crisis%20in%20Vocations.pdf</a:t>
            </a:r>
          </a:p>
          <a:p>
            <a:r>
              <a:rPr lang="en-US" dirty="0"/>
              <a:t>https://www.pillarcatholic.com/priestly-ordinations-fall-for-3rd-year-in-england-and-wales/</a:t>
            </a:r>
          </a:p>
        </p:txBody>
      </p:sp>
    </p:spTree>
    <p:extLst>
      <p:ext uri="{BB962C8B-B14F-4D97-AF65-F5344CB8AC3E}">
        <p14:creationId xmlns:p14="http://schemas.microsoft.com/office/powerpoint/2010/main" val="39161845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DECE10-35A4-4D97-B631-E45369F6567F}"/>
              </a:ext>
            </a:extLst>
          </p:cNvPr>
          <p:cNvSpPr>
            <a:spLocks noGrp="1"/>
          </p:cNvSpPr>
          <p:nvPr>
            <p:ph type="title"/>
          </p:nvPr>
        </p:nvSpPr>
        <p:spPr/>
        <p:txBody>
          <a:bodyPr/>
          <a:lstStyle/>
          <a:p>
            <a:r>
              <a:rPr lang="en-US" dirty="0">
                <a:latin typeface="Arial Black" panose="020B0A04020102020204" pitchFamily="34" charset="0"/>
              </a:rPr>
              <a:t>References</a:t>
            </a:r>
            <a:r>
              <a:rPr lang="en-US" dirty="0"/>
              <a:t> </a:t>
            </a:r>
          </a:p>
        </p:txBody>
      </p:sp>
      <p:sp>
        <p:nvSpPr>
          <p:cNvPr id="3" name="Content Placeholder 2">
            <a:extLst>
              <a:ext uri="{FF2B5EF4-FFF2-40B4-BE49-F238E27FC236}">
                <a16:creationId xmlns:a16="http://schemas.microsoft.com/office/drawing/2014/main" xmlns="" id="{AC917D6C-5436-4837-B140-748CFED7F09E}"/>
              </a:ext>
            </a:extLst>
          </p:cNvPr>
          <p:cNvSpPr>
            <a:spLocks noGrp="1"/>
          </p:cNvSpPr>
          <p:nvPr>
            <p:ph idx="1"/>
          </p:nvPr>
        </p:nvSpPr>
        <p:spPr/>
        <p:txBody>
          <a:bodyPr>
            <a:normAutofit/>
          </a:bodyPr>
          <a:lstStyle/>
          <a:p>
            <a:r>
              <a:rPr lang="en-US" dirty="0">
                <a:hlinkClick r:id="rId2"/>
              </a:rPr>
              <a:t>https://covenant.livingchurch.org/2017/08/11/the-future-of-the-episcopal-churchs-clergy/</a:t>
            </a:r>
            <a:endParaRPr lang="en-US" dirty="0"/>
          </a:p>
          <a:p>
            <a:r>
              <a:rPr lang="en-US" dirty="0"/>
              <a:t>https://www.thecatholicthing.org/2023/02/09/vocational-discernment-and-the-priestly-vocation-crisis/?utm_source=The+Catholic+Thing+Daily&amp;utm_campaign=cdd5c78d1b-EMAIL_CAMPAIGN_2018_12_07_01_02_COPY_01&amp;utm_medium=email&amp;utm_term=0_769a14e16a-cdd5c78d1b-244404864&amp;mc_cid=cdd5c78d1b&amp;mc_eid=1906af7d51</a:t>
            </a:r>
          </a:p>
        </p:txBody>
      </p:sp>
    </p:spTree>
    <p:extLst>
      <p:ext uri="{BB962C8B-B14F-4D97-AF65-F5344CB8AC3E}">
        <p14:creationId xmlns:p14="http://schemas.microsoft.com/office/powerpoint/2010/main" val="31745541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8F3B77C-1216-422A-9357-EDE0E3BC1DDC}"/>
              </a:ext>
            </a:extLst>
          </p:cNvPr>
          <p:cNvSpPr>
            <a:spLocks noGrp="1"/>
          </p:cNvSpPr>
          <p:nvPr>
            <p:ph type="title"/>
          </p:nvPr>
        </p:nvSpPr>
        <p:spPr/>
        <p:txBody>
          <a:bodyPr/>
          <a:lstStyle/>
          <a:p>
            <a:r>
              <a:rPr lang="en-US" dirty="0">
                <a:latin typeface="Arial Black" panose="020B0A04020102020204" pitchFamily="34" charset="0"/>
              </a:rPr>
              <a:t>References</a:t>
            </a:r>
            <a:r>
              <a:rPr lang="en-US" dirty="0"/>
              <a:t> </a:t>
            </a:r>
          </a:p>
        </p:txBody>
      </p:sp>
      <p:sp>
        <p:nvSpPr>
          <p:cNvPr id="3" name="Content Placeholder 2">
            <a:extLst>
              <a:ext uri="{FF2B5EF4-FFF2-40B4-BE49-F238E27FC236}">
                <a16:creationId xmlns:a16="http://schemas.microsoft.com/office/drawing/2014/main" xmlns="" id="{90A22B7C-70D7-495D-957B-2A79AE1C00A3}"/>
              </a:ext>
            </a:extLst>
          </p:cNvPr>
          <p:cNvSpPr>
            <a:spLocks noGrp="1"/>
          </p:cNvSpPr>
          <p:nvPr>
            <p:ph idx="1"/>
          </p:nvPr>
        </p:nvSpPr>
        <p:spPr/>
        <p:txBody>
          <a:bodyPr/>
          <a:lstStyle/>
          <a:p>
            <a:r>
              <a:rPr lang="en-US" dirty="0"/>
              <a:t>https://www.arkansasonline.com/news/2019/nov/30/report-anglican-church-of-canada-dead-b/?features-religion</a:t>
            </a:r>
          </a:p>
        </p:txBody>
      </p:sp>
    </p:spTree>
    <p:extLst>
      <p:ext uri="{BB962C8B-B14F-4D97-AF65-F5344CB8AC3E}">
        <p14:creationId xmlns:p14="http://schemas.microsoft.com/office/powerpoint/2010/main" val="2191520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7B9F6C-7805-4EFB-8668-C1FBA7C7E4AB}"/>
              </a:ext>
            </a:extLst>
          </p:cNvPr>
          <p:cNvSpPr>
            <a:spLocks noGrp="1"/>
          </p:cNvSpPr>
          <p:nvPr>
            <p:ph type="title"/>
          </p:nvPr>
        </p:nvSpPr>
        <p:spPr>
          <a:xfrm>
            <a:off x="838200" y="196309"/>
            <a:ext cx="10515600" cy="1325563"/>
          </a:xfrm>
        </p:spPr>
        <p:txBody>
          <a:bodyPr>
            <a:normAutofit/>
          </a:bodyPr>
          <a:lstStyle/>
          <a:p>
            <a:pPr algn="ctr"/>
            <a:r>
              <a:rPr lang="en-US" dirty="0"/>
              <a:t>Reflection on Prevailing Situation</a:t>
            </a:r>
            <a:br>
              <a:rPr lang="en-US" dirty="0"/>
            </a:br>
            <a:endParaRPr lang="en-US" b="1" dirty="0">
              <a:latin typeface="Arial Black" panose="020B0A04020102020204" pitchFamily="34" charset="0"/>
            </a:endParaRPr>
          </a:p>
        </p:txBody>
      </p:sp>
      <p:sp>
        <p:nvSpPr>
          <p:cNvPr id="3" name="Content Placeholder 2">
            <a:extLst>
              <a:ext uri="{FF2B5EF4-FFF2-40B4-BE49-F238E27FC236}">
                <a16:creationId xmlns:a16="http://schemas.microsoft.com/office/drawing/2014/main" xmlns="" id="{C30F2143-2758-4B4A-B5F2-88BB4E996E31}"/>
              </a:ext>
            </a:extLst>
          </p:cNvPr>
          <p:cNvSpPr>
            <a:spLocks noGrp="1"/>
          </p:cNvSpPr>
          <p:nvPr>
            <p:ph idx="1"/>
          </p:nvPr>
        </p:nvSpPr>
        <p:spPr>
          <a:xfrm>
            <a:off x="838200" y="1308295"/>
            <a:ext cx="10515600" cy="5353396"/>
          </a:xfrm>
        </p:spPr>
        <p:txBody>
          <a:bodyPr>
            <a:noAutofit/>
          </a:bodyPr>
          <a:lstStyle/>
          <a:p>
            <a:pPr lvl="0"/>
            <a:r>
              <a:rPr lang="en-US" sz="3600" dirty="0"/>
              <a:t>There are over 20 Cures currently vacant in terms of fulltime leadership even as some have lost or are losing their definition and viability as a Cure.</a:t>
            </a:r>
          </a:p>
          <a:p>
            <a:pPr lvl="0"/>
            <a:r>
              <a:rPr lang="en-US" sz="3600" dirty="0"/>
              <a:t>There are no seminarians at the UTC</a:t>
            </a:r>
          </a:p>
          <a:p>
            <a:pPr lvl="0"/>
            <a:r>
              <a:rPr lang="en-US" sz="3600" dirty="0"/>
              <a:t>There are some nine persons who are actively pursuing the course of preparation in the Supplementary Ministry Training </a:t>
            </a:r>
            <a:r>
              <a:rPr lang="en-US" sz="3600" dirty="0" err="1" smtClean="0"/>
              <a:t>Programme</a:t>
            </a:r>
            <a:endParaRPr lang="en-US" sz="3600" dirty="0"/>
          </a:p>
        </p:txBody>
      </p:sp>
    </p:spTree>
    <p:extLst>
      <p:ext uri="{BB962C8B-B14F-4D97-AF65-F5344CB8AC3E}">
        <p14:creationId xmlns:p14="http://schemas.microsoft.com/office/powerpoint/2010/main" val="628272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There is a lack of communal promotion of vocations, including less emphasis on prayer for vocations</a:t>
            </a:r>
          </a:p>
          <a:p>
            <a:endParaRPr lang="en-US" dirty="0"/>
          </a:p>
        </p:txBody>
      </p:sp>
    </p:spTree>
    <p:extLst>
      <p:ext uri="{BB962C8B-B14F-4D97-AF65-F5344CB8AC3E}">
        <p14:creationId xmlns:p14="http://schemas.microsoft.com/office/powerpoint/2010/main" val="34712108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Strategies</a:t>
            </a:r>
            <a:endParaRPr lang="en-US" dirty="0"/>
          </a:p>
        </p:txBody>
      </p:sp>
      <p:sp>
        <p:nvSpPr>
          <p:cNvPr id="3" name="Content Placeholder 2"/>
          <p:cNvSpPr>
            <a:spLocks noGrp="1"/>
          </p:cNvSpPr>
          <p:nvPr>
            <p:ph idx="1"/>
          </p:nvPr>
        </p:nvSpPr>
        <p:spPr/>
        <p:txBody>
          <a:bodyPr/>
          <a:lstStyle/>
          <a:p>
            <a:r>
              <a:rPr lang="en-US" dirty="0" smtClean="0"/>
              <a:t>Early Strategies</a:t>
            </a:r>
          </a:p>
          <a:p>
            <a:r>
              <a:rPr lang="en-US" dirty="0" smtClean="0"/>
              <a:t>The Gibson Era</a:t>
            </a:r>
          </a:p>
          <a:p>
            <a:r>
              <a:rPr lang="en-US" dirty="0" smtClean="0"/>
              <a:t>The Post Gibson Era</a:t>
            </a:r>
          </a:p>
          <a:p>
            <a:r>
              <a:rPr lang="en-US" dirty="0" smtClean="0"/>
              <a:t>The Current Era – The Dearth of Candidates for Ordained Ministry</a:t>
            </a:r>
          </a:p>
        </p:txBody>
      </p:sp>
    </p:spTree>
    <p:extLst>
      <p:ext uri="{BB962C8B-B14F-4D97-AF65-F5344CB8AC3E}">
        <p14:creationId xmlns:p14="http://schemas.microsoft.com/office/powerpoint/2010/main" val="2568944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 Reflection</a:t>
            </a:r>
            <a:endParaRPr lang="en-US" dirty="0"/>
          </a:p>
        </p:txBody>
      </p:sp>
      <p:sp>
        <p:nvSpPr>
          <p:cNvPr id="3" name="Content Placeholder 2"/>
          <p:cNvSpPr>
            <a:spLocks noGrp="1"/>
          </p:cNvSpPr>
          <p:nvPr>
            <p:ph idx="1"/>
          </p:nvPr>
        </p:nvSpPr>
        <p:spPr/>
        <p:txBody>
          <a:bodyPr/>
          <a:lstStyle/>
          <a:p>
            <a:pPr lvl="0"/>
            <a:r>
              <a:rPr lang="en-US" dirty="0" smtClean="0">
                <a:latin typeface="Calibri" panose="020F0502020204030204" pitchFamily="34" charset="0"/>
                <a:cs typeface="Calibri" panose="020F0502020204030204" pitchFamily="34" charset="0"/>
              </a:rPr>
              <a:t>What </a:t>
            </a:r>
            <a:r>
              <a:rPr lang="en-US" dirty="0">
                <a:latin typeface="Calibri" panose="020F0502020204030204" pitchFamily="34" charset="0"/>
                <a:cs typeface="Calibri" panose="020F0502020204030204" pitchFamily="34" charset="0"/>
              </a:rPr>
              <a:t>are the contributing factors to the current situation?</a:t>
            </a:r>
          </a:p>
          <a:p>
            <a:pPr lvl="0"/>
            <a:endParaRPr lang="en-US" dirty="0">
              <a:latin typeface="Calibri" panose="020F0502020204030204" pitchFamily="34" charset="0"/>
              <a:cs typeface="Calibri" panose="020F0502020204030204" pitchFamily="34" charset="0"/>
            </a:endParaRPr>
          </a:p>
          <a:p>
            <a:pPr lvl="0"/>
            <a:r>
              <a:rPr lang="en-US" dirty="0">
                <a:latin typeface="Calibri" panose="020F0502020204030204" pitchFamily="34" charset="0"/>
                <a:cs typeface="Calibri" panose="020F0502020204030204" pitchFamily="34" charset="0"/>
              </a:rPr>
              <a:t>What responsibility or contribution can we </a:t>
            </a:r>
            <a:r>
              <a:rPr lang="en-US" dirty="0" smtClean="0">
                <a:latin typeface="Calibri" panose="020F0502020204030204" pitchFamily="34" charset="0"/>
                <a:cs typeface="Calibri" panose="020F0502020204030204" pitchFamily="34" charset="0"/>
              </a:rPr>
              <a:t>undertake toward </a:t>
            </a:r>
            <a:r>
              <a:rPr lang="en-US" dirty="0">
                <a:latin typeface="Calibri" panose="020F0502020204030204" pitchFamily="34" charset="0"/>
                <a:cs typeface="Calibri" panose="020F0502020204030204" pitchFamily="34" charset="0"/>
              </a:rPr>
              <a:t>reversing the prevailing situation?</a:t>
            </a:r>
          </a:p>
          <a:p>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968192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6263007-8E5F-4745-983C-6E8499ACBEF9}"/>
              </a:ext>
            </a:extLst>
          </p:cNvPr>
          <p:cNvSpPr>
            <a:spLocks noGrp="1"/>
          </p:cNvSpPr>
          <p:nvPr>
            <p:ph type="title"/>
          </p:nvPr>
        </p:nvSpPr>
        <p:spPr>
          <a:xfrm>
            <a:off x="182883" y="365129"/>
            <a:ext cx="11859065" cy="1325563"/>
          </a:xfrm>
        </p:spPr>
        <p:txBody>
          <a:bodyPr>
            <a:normAutofit/>
          </a:bodyPr>
          <a:lstStyle/>
          <a:p>
            <a:pPr algn="ctr"/>
            <a:r>
              <a:rPr lang="en-US" dirty="0"/>
              <a:t>Diocesan provisions for clergy formation for fulltime engagement</a:t>
            </a:r>
            <a:endParaRPr lang="en-US" dirty="0">
              <a:latin typeface="Arial Black" panose="020B0A04020102020204" pitchFamily="34" charset="0"/>
            </a:endParaRPr>
          </a:p>
        </p:txBody>
      </p:sp>
      <p:sp>
        <p:nvSpPr>
          <p:cNvPr id="3" name="Content Placeholder 2">
            <a:extLst>
              <a:ext uri="{FF2B5EF4-FFF2-40B4-BE49-F238E27FC236}">
                <a16:creationId xmlns:a16="http://schemas.microsoft.com/office/drawing/2014/main" xmlns="" id="{704F2E00-79FF-4375-ABFF-38EA62BBB48A}"/>
              </a:ext>
            </a:extLst>
          </p:cNvPr>
          <p:cNvSpPr>
            <a:spLocks noGrp="1"/>
          </p:cNvSpPr>
          <p:nvPr>
            <p:ph idx="1"/>
          </p:nvPr>
        </p:nvSpPr>
        <p:spPr>
          <a:xfrm>
            <a:off x="182883" y="2045628"/>
            <a:ext cx="11732455" cy="4351338"/>
          </a:xfrm>
        </p:spPr>
        <p:txBody>
          <a:bodyPr>
            <a:noAutofit/>
          </a:bodyPr>
          <a:lstStyle/>
          <a:p>
            <a:pPr lvl="0"/>
            <a:r>
              <a:rPr lang="en-US" sz="3600" dirty="0">
                <a:latin typeface="Calibri" panose="020F0502020204030204" pitchFamily="34" charset="0"/>
                <a:cs typeface="Calibri" panose="020F0502020204030204" pitchFamily="34" charset="0"/>
              </a:rPr>
              <a:t>Full scholarship for training – degree acquired, no Student’s Loan </a:t>
            </a:r>
            <a:r>
              <a:rPr lang="en-US" sz="3600" dirty="0" smtClean="0">
                <a:latin typeface="Calibri" panose="020F0502020204030204" pitchFamily="34" charset="0"/>
                <a:cs typeface="Calibri" panose="020F0502020204030204" pitchFamily="34" charset="0"/>
              </a:rPr>
              <a:t>obligations, 5 years of service obligation</a:t>
            </a:r>
            <a:endParaRPr lang="en-US" sz="3600" dirty="0">
              <a:latin typeface="Calibri" panose="020F0502020204030204" pitchFamily="34" charset="0"/>
              <a:cs typeface="Calibri" panose="020F0502020204030204" pitchFamily="34" charset="0"/>
            </a:endParaRPr>
          </a:p>
          <a:p>
            <a:pPr marL="0" lvl="0" indent="0">
              <a:buNone/>
            </a:pPr>
            <a:endParaRPr lang="en-US" sz="3600" dirty="0">
              <a:latin typeface="Calibri" panose="020F0502020204030204" pitchFamily="34" charset="0"/>
              <a:cs typeface="Calibri" panose="020F0502020204030204" pitchFamily="34" charset="0"/>
            </a:endParaRPr>
          </a:p>
          <a:p>
            <a:pPr lvl="0"/>
            <a:r>
              <a:rPr lang="en-US" sz="3600" dirty="0">
                <a:latin typeface="Calibri" panose="020F0502020204030204" pitchFamily="34" charset="0"/>
                <a:cs typeface="Calibri" panose="020F0502020204030204" pitchFamily="34" charset="0"/>
              </a:rPr>
              <a:t>Example of actual costs for an individual clergy e.g. furnished accommodation with utilities, Health Insurance, Non-contributory pension scheme, Motor car loan facility, travelling, etc.</a:t>
            </a:r>
          </a:p>
        </p:txBody>
      </p:sp>
    </p:spTree>
    <p:extLst>
      <p:ext uri="{BB962C8B-B14F-4D97-AF65-F5344CB8AC3E}">
        <p14:creationId xmlns:p14="http://schemas.microsoft.com/office/powerpoint/2010/main" val="1663519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3B86BE-B895-4F4E-BC10-605EAAAF6904}"/>
              </a:ext>
            </a:extLst>
          </p:cNvPr>
          <p:cNvSpPr>
            <a:spLocks noGrp="1"/>
          </p:cNvSpPr>
          <p:nvPr>
            <p:ph type="title"/>
          </p:nvPr>
        </p:nvSpPr>
        <p:spPr>
          <a:xfrm>
            <a:off x="351694" y="252583"/>
            <a:ext cx="11535508" cy="1325563"/>
          </a:xfrm>
        </p:spPr>
        <p:txBody>
          <a:bodyPr>
            <a:normAutofit fontScale="90000"/>
          </a:bodyPr>
          <a:lstStyle/>
          <a:p>
            <a:pPr algn="ctr"/>
            <a:r>
              <a:rPr lang="en-US" dirty="0"/>
              <a:t>Toward a Positive Strategic Orientation and Focus</a:t>
            </a:r>
            <a:br>
              <a:rPr lang="en-US" dirty="0"/>
            </a:br>
            <a:endParaRPr lang="en-US" dirty="0">
              <a:latin typeface="Arial Black" panose="020B0A04020102020204" pitchFamily="34" charset="0"/>
            </a:endParaRPr>
          </a:p>
        </p:txBody>
      </p:sp>
      <p:sp>
        <p:nvSpPr>
          <p:cNvPr id="3" name="Content Placeholder 2">
            <a:extLst>
              <a:ext uri="{FF2B5EF4-FFF2-40B4-BE49-F238E27FC236}">
                <a16:creationId xmlns:a16="http://schemas.microsoft.com/office/drawing/2014/main" xmlns="" id="{C20F16C5-4847-463B-8EEF-13A64A3C9897}"/>
              </a:ext>
            </a:extLst>
          </p:cNvPr>
          <p:cNvSpPr>
            <a:spLocks noGrp="1"/>
          </p:cNvSpPr>
          <p:nvPr>
            <p:ph idx="1"/>
          </p:nvPr>
        </p:nvSpPr>
        <p:spPr>
          <a:xfrm>
            <a:off x="351694" y="1825625"/>
            <a:ext cx="11535508" cy="4351338"/>
          </a:xfrm>
        </p:spPr>
        <p:txBody>
          <a:bodyPr>
            <a:noAutofit/>
          </a:bodyPr>
          <a:lstStyle/>
          <a:p>
            <a:r>
              <a:rPr lang="en-US" sz="3600" dirty="0">
                <a:latin typeface="Calibri" panose="020F0502020204030204" pitchFamily="34" charset="0"/>
                <a:cs typeface="Calibri" panose="020F0502020204030204" pitchFamily="34" charset="0"/>
              </a:rPr>
              <a:t>Observe the Ember Days as days of prayer for ordained and Lay </a:t>
            </a:r>
            <a:r>
              <a:rPr lang="en-US" sz="3600" dirty="0" smtClean="0">
                <a:latin typeface="Calibri" panose="020F0502020204030204" pitchFamily="34" charset="0"/>
                <a:cs typeface="Calibri" panose="020F0502020204030204" pitchFamily="34" charset="0"/>
              </a:rPr>
              <a:t>vocations</a:t>
            </a:r>
          </a:p>
          <a:p>
            <a:pPr lvl="0"/>
            <a:r>
              <a:rPr lang="en-US" sz="3600" dirty="0">
                <a:latin typeface="Calibri" panose="020F0502020204030204" pitchFamily="34" charset="0"/>
                <a:cs typeface="Calibri" panose="020F0502020204030204" pitchFamily="34" charset="0"/>
              </a:rPr>
              <a:t>Clergy need to be more intentional in the presentation of ordained ministry as a call of God in Jesus Christ to the service of humanity.</a:t>
            </a:r>
          </a:p>
          <a:p>
            <a:pPr lvl="0"/>
            <a:r>
              <a:rPr lang="en-US" sz="3600" dirty="0">
                <a:latin typeface="Calibri" panose="020F0502020204030204" pitchFamily="34" charset="0"/>
                <a:cs typeface="Calibri" panose="020F0502020204030204" pitchFamily="34" charset="0"/>
              </a:rPr>
              <a:t>Begin the awakening of ministry interest and discernment with children as acolytes</a:t>
            </a:r>
          </a:p>
          <a:p>
            <a:endParaRPr lang="en-US" sz="4000" dirty="0"/>
          </a:p>
        </p:txBody>
      </p:sp>
    </p:spTree>
    <p:extLst>
      <p:ext uri="{BB962C8B-B14F-4D97-AF65-F5344CB8AC3E}">
        <p14:creationId xmlns:p14="http://schemas.microsoft.com/office/powerpoint/2010/main" val="3988541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US" dirty="0"/>
              <a:t>Train and help acolytes to appreciate what they do as ministry. Utilize the training opportunities available across the Diocese.</a:t>
            </a:r>
          </a:p>
          <a:p>
            <a:pPr lvl="0"/>
            <a:r>
              <a:rPr lang="en-US" dirty="0"/>
              <a:t>Expose acolytes and young people to ministry beyond their congregational context with due attention to safeguarding regulations.</a:t>
            </a:r>
          </a:p>
          <a:p>
            <a:pPr lvl="0"/>
            <a:r>
              <a:rPr lang="en-US" dirty="0"/>
              <a:t>Engage youth at the age when vocational choices are being exercised through the choices of courses to be pursued for CXC and CAPE.</a:t>
            </a:r>
          </a:p>
          <a:p>
            <a:endParaRPr lang="en-US" dirty="0"/>
          </a:p>
        </p:txBody>
      </p:sp>
    </p:spTree>
    <p:extLst>
      <p:ext uri="{BB962C8B-B14F-4D97-AF65-F5344CB8AC3E}">
        <p14:creationId xmlns:p14="http://schemas.microsoft.com/office/powerpoint/2010/main" val="27349695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Make a financial investment in youth and adults with potential through such things as Camps and Retreats.</a:t>
            </a:r>
          </a:p>
          <a:p>
            <a:pPr lvl="0"/>
            <a:r>
              <a:rPr lang="en-US" dirty="0"/>
              <a:t>Raise up before the congregation from time to time the options that are available for Supplementary or Fulltime Ministry, Church Army or Lay Readers.</a:t>
            </a:r>
          </a:p>
          <a:p>
            <a:pPr lvl="0"/>
            <a:r>
              <a:rPr lang="en-US" dirty="0"/>
              <a:t>Sensitize those who may express an interest in the path to ministry and the diocesan provision.</a:t>
            </a:r>
          </a:p>
          <a:p>
            <a:endParaRPr lang="en-US" dirty="0"/>
          </a:p>
        </p:txBody>
      </p:sp>
    </p:spTree>
    <p:extLst>
      <p:ext uri="{BB962C8B-B14F-4D97-AF65-F5344CB8AC3E}">
        <p14:creationId xmlns:p14="http://schemas.microsoft.com/office/powerpoint/2010/main" val="30167829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Austin</Template>
  <TotalTime>4843</TotalTime>
  <Words>717</Words>
  <Application>Microsoft Office PowerPoint</Application>
  <PresentationFormat>Custom</PresentationFormat>
  <Paragraphs>58</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Austin</vt:lpstr>
      <vt:lpstr>Vocations </vt:lpstr>
      <vt:lpstr>Reflection on Prevailing Situation </vt:lpstr>
      <vt:lpstr>PowerPoint Presentation</vt:lpstr>
      <vt:lpstr>Strategies</vt:lpstr>
      <vt:lpstr>Critical Reflection</vt:lpstr>
      <vt:lpstr>Diocesan provisions for clergy formation for fulltime engagement</vt:lpstr>
      <vt:lpstr>Toward a Positive Strategic Orientation and Focus </vt:lpstr>
      <vt:lpstr>PowerPoint Presentation</vt:lpstr>
      <vt:lpstr>PowerPoint Presentation</vt:lpstr>
      <vt:lpstr>PowerPoint Presentation</vt:lpstr>
      <vt:lpstr>An Extra-Diocesan Option</vt:lpstr>
      <vt:lpstr>The Call to Bishops, Priests and Laity</vt:lpstr>
      <vt:lpstr>Diocesan Prayer for Vocations</vt:lpstr>
      <vt:lpstr>PowerPoint Presentation</vt:lpstr>
      <vt:lpstr>References</vt:lpstr>
      <vt:lpstr>References</vt:lpstr>
      <vt:lpstr>References </vt:lpstr>
      <vt:lpstr>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Vocations: Diocesan Focus and Strategy</dc:title>
  <dc:creator>Garth Minott</dc:creator>
  <cp:lastModifiedBy>Howard Gregory</cp:lastModifiedBy>
  <cp:revision>43</cp:revision>
  <dcterms:created xsi:type="dcterms:W3CDTF">2023-01-30T16:21:34Z</dcterms:created>
  <dcterms:modified xsi:type="dcterms:W3CDTF">2023-04-10T14:23:43Z</dcterms:modified>
</cp:coreProperties>
</file>