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6"/>
  </p:notesMasterIdLst>
  <p:sldIdLst>
    <p:sldId id="256" r:id="rId2"/>
    <p:sldId id="301" r:id="rId3"/>
    <p:sldId id="321" r:id="rId4"/>
    <p:sldId id="322" r:id="rId5"/>
    <p:sldId id="323" r:id="rId6"/>
    <p:sldId id="324" r:id="rId7"/>
    <p:sldId id="325" r:id="rId8"/>
    <p:sldId id="326" r:id="rId9"/>
    <p:sldId id="327" r:id="rId10"/>
    <p:sldId id="328" r:id="rId11"/>
    <p:sldId id="329" r:id="rId12"/>
    <p:sldId id="330" r:id="rId13"/>
    <p:sldId id="331" r:id="rId14"/>
    <p:sldId id="332" r:id="rId15"/>
    <p:sldId id="333" r:id="rId16"/>
    <p:sldId id="320" r:id="rId17"/>
    <p:sldId id="317" r:id="rId18"/>
    <p:sldId id="318" r:id="rId19"/>
    <p:sldId id="319" r:id="rId20"/>
    <p:sldId id="316" r:id="rId21"/>
    <p:sldId id="312" r:id="rId22"/>
    <p:sldId id="257" r:id="rId23"/>
    <p:sldId id="281" r:id="rId24"/>
    <p:sldId id="260" r:id="rId25"/>
    <p:sldId id="283" r:id="rId26"/>
    <p:sldId id="269" r:id="rId27"/>
    <p:sldId id="284" r:id="rId28"/>
    <p:sldId id="285" r:id="rId29"/>
    <p:sldId id="273" r:id="rId30"/>
    <p:sldId id="286" r:id="rId31"/>
    <p:sldId id="275" r:id="rId32"/>
    <p:sldId id="336" r:id="rId33"/>
    <p:sldId id="337" r:id="rId34"/>
    <p:sldId id="291"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263" autoAdjust="0"/>
    <p:restoredTop sz="95226" autoAdjust="0"/>
  </p:normalViewPr>
  <p:slideViewPr>
    <p:cSldViewPr snapToGrid="0">
      <p:cViewPr varScale="1">
        <p:scale>
          <a:sx n="82" d="100"/>
          <a:sy n="82" d="100"/>
        </p:scale>
        <p:origin x="754" y="58"/>
      </p:cViewPr>
      <p:guideLst/>
    </p:cSldViewPr>
  </p:slideViewPr>
  <p:outlineViewPr>
    <p:cViewPr>
      <p:scale>
        <a:sx n="33" d="100"/>
        <a:sy n="33" d="100"/>
      </p:scale>
      <p:origin x="0" y="-17736"/>
    </p:cViewPr>
  </p:outlineViewPr>
  <p:notesTextViewPr>
    <p:cViewPr>
      <p:scale>
        <a:sx n="1" d="1"/>
        <a:sy n="1" d="1"/>
      </p:scale>
      <p:origin x="0" y="0"/>
    </p:cViewPr>
  </p:notesTextViewPr>
  <p:notesViewPr>
    <p:cSldViewPr snapToGrid="0">
      <p:cViewPr varScale="1">
        <p:scale>
          <a:sx n="65" d="100"/>
          <a:sy n="65" d="100"/>
        </p:scale>
        <p:origin x="3154" y="4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896BADA-439F-40B8-B0D7-7648C0B0DE2F}" type="datetimeFigureOut">
              <a:rPr lang="en-US" smtClean="0"/>
              <a:t>08-Apr-21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16CDEB7-6ECF-4230-BFD4-D937BC474944}" type="slidenum">
              <a:rPr lang="en-US" smtClean="0"/>
              <a:t>‹#›</a:t>
            </a:fld>
            <a:endParaRPr lang="en-US"/>
          </a:p>
        </p:txBody>
      </p:sp>
    </p:spTree>
    <p:extLst>
      <p:ext uri="{BB962C8B-B14F-4D97-AF65-F5344CB8AC3E}">
        <p14:creationId xmlns:p14="http://schemas.microsoft.com/office/powerpoint/2010/main" val="35065052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16CDEB7-6ECF-4230-BFD4-D937BC474944}" type="slidenum">
              <a:rPr lang="en-US" smtClean="0"/>
              <a:t>2</a:t>
            </a:fld>
            <a:endParaRPr lang="en-US"/>
          </a:p>
        </p:txBody>
      </p:sp>
    </p:spTree>
    <p:extLst>
      <p:ext uri="{BB962C8B-B14F-4D97-AF65-F5344CB8AC3E}">
        <p14:creationId xmlns:p14="http://schemas.microsoft.com/office/powerpoint/2010/main" val="40299215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F2AFD00-20DD-4A7E-B4B5-770FF80350B3}" type="datetimeFigureOut">
              <a:rPr lang="en-US" smtClean="0"/>
              <a:t>08-Apr-21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BBCE17-7150-4F89-82F1-CE62E9DDB81C}" type="slidenum">
              <a:rPr lang="en-US" smtClean="0"/>
              <a:t>‹#›</a:t>
            </a:fld>
            <a:endParaRPr lang="en-US"/>
          </a:p>
        </p:txBody>
      </p:sp>
    </p:spTree>
    <p:extLst>
      <p:ext uri="{BB962C8B-B14F-4D97-AF65-F5344CB8AC3E}">
        <p14:creationId xmlns:p14="http://schemas.microsoft.com/office/powerpoint/2010/main" val="19459291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F2AFD00-20DD-4A7E-B4B5-770FF80350B3}" type="datetimeFigureOut">
              <a:rPr lang="en-US" smtClean="0"/>
              <a:t>08-Apr-21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BBCE17-7150-4F89-82F1-CE62E9DDB81C}" type="slidenum">
              <a:rPr lang="en-US" smtClean="0"/>
              <a:t>‹#›</a:t>
            </a:fld>
            <a:endParaRPr lang="en-US"/>
          </a:p>
        </p:txBody>
      </p:sp>
    </p:spTree>
    <p:extLst>
      <p:ext uri="{BB962C8B-B14F-4D97-AF65-F5344CB8AC3E}">
        <p14:creationId xmlns:p14="http://schemas.microsoft.com/office/powerpoint/2010/main" val="31731675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F2AFD00-20DD-4A7E-B4B5-770FF80350B3}" type="datetimeFigureOut">
              <a:rPr lang="en-US" smtClean="0"/>
              <a:t>08-Apr-21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BBCE17-7150-4F89-82F1-CE62E9DDB81C}" type="slidenum">
              <a:rPr lang="en-US" smtClean="0"/>
              <a:t>‹#›</a:t>
            </a:fld>
            <a:endParaRPr lang="en-US"/>
          </a:p>
        </p:txBody>
      </p:sp>
    </p:spTree>
    <p:extLst>
      <p:ext uri="{BB962C8B-B14F-4D97-AF65-F5344CB8AC3E}">
        <p14:creationId xmlns:p14="http://schemas.microsoft.com/office/powerpoint/2010/main" val="1112915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F2AFD00-20DD-4A7E-B4B5-770FF80350B3}" type="datetimeFigureOut">
              <a:rPr lang="en-US" smtClean="0"/>
              <a:t>08-Apr-21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BBCE17-7150-4F89-82F1-CE62E9DDB81C}" type="slidenum">
              <a:rPr lang="en-US" smtClean="0"/>
              <a:t>‹#›</a:t>
            </a:fld>
            <a:endParaRPr lang="en-US"/>
          </a:p>
        </p:txBody>
      </p:sp>
    </p:spTree>
    <p:extLst>
      <p:ext uri="{BB962C8B-B14F-4D97-AF65-F5344CB8AC3E}">
        <p14:creationId xmlns:p14="http://schemas.microsoft.com/office/powerpoint/2010/main" val="35116643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F2AFD00-20DD-4A7E-B4B5-770FF80350B3}" type="datetimeFigureOut">
              <a:rPr lang="en-US" smtClean="0"/>
              <a:t>08-Apr-21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BBCE17-7150-4F89-82F1-CE62E9DDB81C}" type="slidenum">
              <a:rPr lang="en-US" smtClean="0"/>
              <a:t>‹#›</a:t>
            </a:fld>
            <a:endParaRPr lang="en-US"/>
          </a:p>
        </p:txBody>
      </p:sp>
    </p:spTree>
    <p:extLst>
      <p:ext uri="{BB962C8B-B14F-4D97-AF65-F5344CB8AC3E}">
        <p14:creationId xmlns:p14="http://schemas.microsoft.com/office/powerpoint/2010/main" val="37760808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F2AFD00-20DD-4A7E-B4B5-770FF80350B3}" type="datetimeFigureOut">
              <a:rPr lang="en-US" smtClean="0"/>
              <a:t>08-Apr-21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BBCE17-7150-4F89-82F1-CE62E9DDB81C}" type="slidenum">
              <a:rPr lang="en-US" smtClean="0"/>
              <a:t>‹#›</a:t>
            </a:fld>
            <a:endParaRPr lang="en-US"/>
          </a:p>
        </p:txBody>
      </p:sp>
    </p:spTree>
    <p:extLst>
      <p:ext uri="{BB962C8B-B14F-4D97-AF65-F5344CB8AC3E}">
        <p14:creationId xmlns:p14="http://schemas.microsoft.com/office/powerpoint/2010/main" val="8805197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F2AFD00-20DD-4A7E-B4B5-770FF80350B3}" type="datetimeFigureOut">
              <a:rPr lang="en-US" smtClean="0"/>
              <a:t>08-Apr-21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FBBCE17-7150-4F89-82F1-CE62E9DDB81C}" type="slidenum">
              <a:rPr lang="en-US" smtClean="0"/>
              <a:t>‹#›</a:t>
            </a:fld>
            <a:endParaRPr lang="en-US"/>
          </a:p>
        </p:txBody>
      </p:sp>
    </p:spTree>
    <p:extLst>
      <p:ext uri="{BB962C8B-B14F-4D97-AF65-F5344CB8AC3E}">
        <p14:creationId xmlns:p14="http://schemas.microsoft.com/office/powerpoint/2010/main" val="3348074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F2AFD00-20DD-4A7E-B4B5-770FF80350B3}" type="datetimeFigureOut">
              <a:rPr lang="en-US" smtClean="0"/>
              <a:t>08-Apr-21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FBBCE17-7150-4F89-82F1-CE62E9DDB81C}" type="slidenum">
              <a:rPr lang="en-US" smtClean="0"/>
              <a:t>‹#›</a:t>
            </a:fld>
            <a:endParaRPr lang="en-US"/>
          </a:p>
        </p:txBody>
      </p:sp>
    </p:spTree>
    <p:extLst>
      <p:ext uri="{BB962C8B-B14F-4D97-AF65-F5344CB8AC3E}">
        <p14:creationId xmlns:p14="http://schemas.microsoft.com/office/powerpoint/2010/main" val="32640895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2AFD00-20DD-4A7E-B4B5-770FF80350B3}" type="datetimeFigureOut">
              <a:rPr lang="en-US" smtClean="0"/>
              <a:t>08-Apr-21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FBBCE17-7150-4F89-82F1-CE62E9DDB81C}" type="slidenum">
              <a:rPr lang="en-US" smtClean="0"/>
              <a:t>‹#›</a:t>
            </a:fld>
            <a:endParaRPr lang="en-US"/>
          </a:p>
        </p:txBody>
      </p:sp>
    </p:spTree>
    <p:extLst>
      <p:ext uri="{BB962C8B-B14F-4D97-AF65-F5344CB8AC3E}">
        <p14:creationId xmlns:p14="http://schemas.microsoft.com/office/powerpoint/2010/main" val="3778120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F2AFD00-20DD-4A7E-B4B5-770FF80350B3}" type="datetimeFigureOut">
              <a:rPr lang="en-US" smtClean="0"/>
              <a:t>08-Apr-21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BBCE17-7150-4F89-82F1-CE62E9DDB81C}" type="slidenum">
              <a:rPr lang="en-US" smtClean="0"/>
              <a:t>‹#›</a:t>
            </a:fld>
            <a:endParaRPr lang="en-US"/>
          </a:p>
        </p:txBody>
      </p:sp>
    </p:spTree>
    <p:extLst>
      <p:ext uri="{BB962C8B-B14F-4D97-AF65-F5344CB8AC3E}">
        <p14:creationId xmlns:p14="http://schemas.microsoft.com/office/powerpoint/2010/main" val="41294298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F2AFD00-20DD-4A7E-B4B5-770FF80350B3}" type="datetimeFigureOut">
              <a:rPr lang="en-US" smtClean="0"/>
              <a:t>08-Apr-21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BBCE17-7150-4F89-82F1-CE62E9DDB81C}" type="slidenum">
              <a:rPr lang="en-US" smtClean="0"/>
              <a:t>‹#›</a:t>
            </a:fld>
            <a:endParaRPr lang="en-US"/>
          </a:p>
        </p:txBody>
      </p:sp>
    </p:spTree>
    <p:extLst>
      <p:ext uri="{BB962C8B-B14F-4D97-AF65-F5344CB8AC3E}">
        <p14:creationId xmlns:p14="http://schemas.microsoft.com/office/powerpoint/2010/main" val="10586172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2AFD00-20DD-4A7E-B4B5-770FF80350B3}" type="datetimeFigureOut">
              <a:rPr lang="en-US" smtClean="0"/>
              <a:t>08-Apr-21</a:t>
            </a:fld>
            <a:endParaRPr lang="en-US"/>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BBCE17-7150-4F89-82F1-CE62E9DDB81C}" type="slidenum">
              <a:rPr lang="en-US" smtClean="0"/>
              <a:t>‹#›</a:t>
            </a:fld>
            <a:endParaRPr lang="en-US"/>
          </a:p>
        </p:txBody>
      </p:sp>
    </p:spTree>
    <p:extLst>
      <p:ext uri="{BB962C8B-B14F-4D97-AF65-F5344CB8AC3E}">
        <p14:creationId xmlns:p14="http://schemas.microsoft.com/office/powerpoint/2010/main" val="4972941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F713AA9-A9EA-40BA-B1BD-8CEAA9074093}"/>
              </a:ext>
            </a:extLst>
          </p:cNvPr>
          <p:cNvGrpSpPr/>
          <p:nvPr/>
        </p:nvGrpSpPr>
        <p:grpSpPr>
          <a:xfrm>
            <a:off x="3284220" y="248578"/>
            <a:ext cx="5623560" cy="6338657"/>
            <a:chOff x="0" y="0"/>
            <a:chExt cx="5623560" cy="6965004"/>
          </a:xfrm>
        </p:grpSpPr>
        <p:sp>
          <p:nvSpPr>
            <p:cNvPr id="8" name="Rectangle 7">
              <a:extLst>
                <a:ext uri="{FF2B5EF4-FFF2-40B4-BE49-F238E27FC236}">
                  <a16:creationId xmlns:a16="http://schemas.microsoft.com/office/drawing/2014/main" id="{CE2200E5-428A-4533-9AF3-7B3B768C910D}"/>
                </a:ext>
              </a:extLst>
            </p:cNvPr>
            <p:cNvSpPr/>
            <p:nvPr/>
          </p:nvSpPr>
          <p:spPr>
            <a:xfrm>
              <a:off x="0" y="0"/>
              <a:ext cx="5623560" cy="6965004"/>
            </a:xfrm>
            <a:prstGeom prst="rect">
              <a:avLst/>
            </a:prstGeom>
            <a:solidFill>
              <a:srgbClr val="A4063E"/>
            </a:solidFill>
            <a:ln w="25400"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defTabSz="914377"/>
              <a:endParaRPr lang="en-US" kern="0">
                <a:solidFill>
                  <a:srgbClr val="FFFFFF"/>
                </a:solidFill>
                <a:latin typeface="Microsoft Sans Serif"/>
              </a:endParaRPr>
            </a:p>
          </p:txBody>
        </p:sp>
        <p:sp>
          <p:nvSpPr>
            <p:cNvPr id="9" name="Text Box 2">
              <a:extLst>
                <a:ext uri="{FF2B5EF4-FFF2-40B4-BE49-F238E27FC236}">
                  <a16:creationId xmlns:a16="http://schemas.microsoft.com/office/drawing/2014/main" id="{31042B95-3427-422B-BCD4-EB257D5563A1}"/>
                </a:ext>
              </a:extLst>
            </p:cNvPr>
            <p:cNvSpPr txBox="1">
              <a:spLocks noChangeArrowheads="1"/>
            </p:cNvSpPr>
            <p:nvPr/>
          </p:nvSpPr>
          <p:spPr bwMode="auto">
            <a:xfrm>
              <a:off x="265471" y="553064"/>
              <a:ext cx="5166360" cy="5783580"/>
            </a:xfrm>
            <a:prstGeom prst="rect">
              <a:avLst/>
            </a:prstGeom>
            <a:noFill/>
            <a:ln w="9525">
              <a:noFill/>
              <a:miter lim="800000"/>
              <a:headEnd/>
              <a:tailEnd/>
            </a:ln>
          </p:spPr>
          <p:txBody>
            <a:bodyPr rot="0" vert="horz" wrap="square" lIns="91440" tIns="45720" rIns="91440" bIns="45720" anchor="t" anchorCtr="0">
              <a:noAutofit/>
            </a:bodyPr>
            <a:lstStyle/>
            <a:p>
              <a:pPr algn="ctr" defTabSz="914377">
                <a:lnSpc>
                  <a:spcPct val="115000"/>
                </a:lnSpc>
              </a:pPr>
              <a:r>
                <a:rPr lang="en-US" sz="3600" b="1"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rPr>
                <a:t>BAPTISM </a:t>
              </a:r>
              <a:endParaRPr lang="en-US" sz="1400"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endParaRPr>
            </a:p>
            <a:p>
              <a:pPr algn="ctr" defTabSz="914377">
                <a:lnSpc>
                  <a:spcPct val="115000"/>
                </a:lnSpc>
              </a:pPr>
              <a:r>
                <a:rPr lang="en-US" sz="3600" b="1"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rPr>
                <a:t>AS THE GATEWAY TO </a:t>
              </a:r>
              <a:endParaRPr lang="en-US" sz="1400"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endParaRPr>
            </a:p>
            <a:p>
              <a:pPr algn="ctr" defTabSz="914377">
                <a:lnSpc>
                  <a:spcPct val="115000"/>
                </a:lnSpc>
              </a:pPr>
              <a:r>
                <a:rPr lang="en-US" sz="3600" b="1"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rPr>
                <a:t>HOLY COMMUNION</a:t>
              </a:r>
              <a:endParaRPr lang="en-US" sz="1400"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endParaRPr>
            </a:p>
            <a:p>
              <a:pPr algn="ctr" defTabSz="914377">
                <a:lnSpc>
                  <a:spcPct val="115000"/>
                </a:lnSpc>
              </a:pPr>
              <a:r>
                <a:rPr lang="en-US" sz="2400" b="1"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rPr>
                <a:t> </a:t>
              </a:r>
              <a:endParaRPr lang="en-US" sz="1400"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endParaRPr>
            </a:p>
            <a:p>
              <a:pPr defTabSz="914377">
                <a:lnSpc>
                  <a:spcPct val="115000"/>
                </a:lnSpc>
              </a:pPr>
              <a:r>
                <a:rPr lang="en-US" sz="2400" b="1"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rPr>
                <a:t> </a:t>
              </a:r>
              <a:endParaRPr lang="en-US" sz="1400"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endParaRPr>
            </a:p>
            <a:p>
              <a:pPr algn="ctr" defTabSz="914377">
                <a:lnSpc>
                  <a:spcPct val="115000"/>
                </a:lnSpc>
              </a:pPr>
              <a:endParaRPr lang="en-US" sz="2400" b="1"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endParaRPr>
            </a:p>
            <a:p>
              <a:pPr algn="ctr" defTabSz="914377">
                <a:lnSpc>
                  <a:spcPct val="115000"/>
                </a:lnSpc>
              </a:pPr>
              <a:r>
                <a:rPr lang="en-US" sz="2400" b="1"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rPr>
                <a:t>The Church in the</a:t>
              </a:r>
              <a:endParaRPr lang="en-US" sz="1400"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endParaRPr>
            </a:p>
            <a:p>
              <a:pPr algn="ctr" defTabSz="914377">
                <a:lnSpc>
                  <a:spcPct val="115000"/>
                </a:lnSpc>
              </a:pPr>
              <a:r>
                <a:rPr lang="en-US" sz="2400" b="1"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rPr>
                <a:t>Province of the West Indies</a:t>
              </a:r>
              <a:endParaRPr lang="en-US" sz="1400"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endParaRPr>
            </a:p>
            <a:p>
              <a:pPr algn="ctr" defTabSz="914377">
                <a:lnSpc>
                  <a:spcPct val="115000"/>
                </a:lnSpc>
              </a:pPr>
              <a:r>
                <a:rPr lang="en-US" sz="2400" b="1"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rPr>
                <a:t> </a:t>
              </a:r>
              <a:endParaRPr lang="en-US" sz="1400"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endParaRPr>
            </a:p>
            <a:p>
              <a:pPr defTabSz="914377">
                <a:lnSpc>
                  <a:spcPct val="115000"/>
                </a:lnSpc>
              </a:pPr>
              <a:r>
                <a:rPr lang="en-US" sz="2800" b="1"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rPr>
                <a:t>Provincial Communication Plan</a:t>
              </a:r>
              <a:endParaRPr lang="en-US" sz="1400"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endParaRPr>
            </a:p>
            <a:p>
              <a:pPr algn="ctr" defTabSz="914377">
                <a:lnSpc>
                  <a:spcPct val="115000"/>
                </a:lnSpc>
              </a:pPr>
              <a:r>
                <a:rPr lang="en-US" sz="2400" b="1"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rPr>
                <a:t> </a:t>
              </a:r>
              <a:endParaRPr lang="en-US" sz="1400"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endParaRPr>
            </a:p>
            <a:p>
              <a:pPr defTabSz="914377">
                <a:lnSpc>
                  <a:spcPct val="115000"/>
                </a:lnSpc>
              </a:pPr>
              <a:r>
                <a:rPr lang="en-US" sz="2400" b="1"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rPr>
                <a:t> </a:t>
              </a:r>
              <a:endParaRPr lang="en-US" sz="1400"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endParaRPr>
            </a:p>
            <a:p>
              <a:pPr defTabSz="914377">
                <a:lnSpc>
                  <a:spcPct val="115000"/>
                </a:lnSpc>
              </a:pPr>
              <a:r>
                <a:rPr lang="en-US" sz="2400" b="1"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rPr>
                <a:t> </a:t>
              </a:r>
              <a:endParaRPr lang="en-US" sz="1400"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endParaRPr>
            </a:p>
            <a:p>
              <a:pPr defTabSz="914377">
                <a:lnSpc>
                  <a:spcPct val="115000"/>
                </a:lnSpc>
              </a:pPr>
              <a:r>
                <a:rPr lang="en-US" sz="1400"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rPr>
                <a:t> </a:t>
              </a:r>
            </a:p>
          </p:txBody>
        </p:sp>
      </p:grpSp>
      <p:pic>
        <p:nvPicPr>
          <p:cNvPr id="5" name="Picture 4">
            <a:extLst>
              <a:ext uri="{FF2B5EF4-FFF2-40B4-BE49-F238E27FC236}">
                <a16:creationId xmlns:a16="http://schemas.microsoft.com/office/drawing/2014/main" id="{FA952706-EF38-423F-B7EF-6D9631982827}"/>
              </a:ext>
            </a:extLst>
          </p:cNvPr>
          <p:cNvPicPr/>
          <p:nvPr/>
        </p:nvPicPr>
        <p:blipFill>
          <a:blip r:embed="rId2"/>
          <a:stretch>
            <a:fillRect/>
          </a:stretch>
        </p:blipFill>
        <p:spPr>
          <a:xfrm>
            <a:off x="5589270" y="3005455"/>
            <a:ext cx="1013460" cy="847090"/>
          </a:xfrm>
          <a:prstGeom prst="rect">
            <a:avLst/>
          </a:prstGeom>
        </p:spPr>
      </p:pic>
    </p:spTree>
    <p:extLst>
      <p:ext uri="{BB962C8B-B14F-4D97-AF65-F5344CB8AC3E}">
        <p14:creationId xmlns:p14="http://schemas.microsoft.com/office/powerpoint/2010/main" val="39679029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8DD3B1D-2C80-4D4C-8ACF-98596B31D348}"/>
              </a:ext>
            </a:extLst>
          </p:cNvPr>
          <p:cNvSpPr>
            <a:spLocks noGrp="1"/>
          </p:cNvSpPr>
          <p:nvPr>
            <p:ph type="title"/>
          </p:nvPr>
        </p:nvSpPr>
        <p:spPr>
          <a:xfrm>
            <a:off x="1371599" y="294538"/>
            <a:ext cx="9895951" cy="1033669"/>
          </a:xfrm>
        </p:spPr>
        <p:txBody>
          <a:bodyPr>
            <a:noAutofit/>
          </a:bodyPr>
          <a:lstStyle/>
          <a:p>
            <a:pPr algn="ctr"/>
            <a:r>
              <a:rPr lang="en-US" sz="3600" b="1" dirty="0">
                <a:solidFill>
                  <a:srgbClr val="FFFFFF"/>
                </a:solidFill>
              </a:rPr>
              <a:t>When Will The Change Become Effective?</a:t>
            </a:r>
            <a:br>
              <a:rPr lang="en-US" sz="3600" b="1" dirty="0">
                <a:solidFill>
                  <a:srgbClr val="FFFFFF"/>
                </a:solidFill>
              </a:rPr>
            </a:br>
            <a:endParaRPr lang="en-US" sz="3600" b="1" dirty="0">
              <a:solidFill>
                <a:srgbClr val="FFFFFF"/>
              </a:solidFill>
            </a:endParaRPr>
          </a:p>
        </p:txBody>
      </p:sp>
      <p:sp>
        <p:nvSpPr>
          <p:cNvPr id="3" name="Content Placeholder 2">
            <a:extLst>
              <a:ext uri="{FF2B5EF4-FFF2-40B4-BE49-F238E27FC236}">
                <a16:creationId xmlns:a16="http://schemas.microsoft.com/office/drawing/2014/main" id="{669C6BF1-E667-4C3B-8EAC-3302E39D010D}"/>
              </a:ext>
            </a:extLst>
          </p:cNvPr>
          <p:cNvSpPr>
            <a:spLocks noGrp="1"/>
          </p:cNvSpPr>
          <p:nvPr>
            <p:ph idx="1"/>
          </p:nvPr>
        </p:nvSpPr>
        <p:spPr>
          <a:xfrm>
            <a:off x="709127" y="2318197"/>
            <a:ext cx="10898155" cy="3683358"/>
          </a:xfrm>
        </p:spPr>
        <p:txBody>
          <a:bodyPr anchor="ctr">
            <a:noAutofit/>
          </a:bodyPr>
          <a:lstStyle/>
          <a:p>
            <a:pPr marL="0" indent="0">
              <a:lnSpc>
                <a:spcPct val="100000"/>
              </a:lnSpc>
              <a:spcAft>
                <a:spcPts val="600"/>
              </a:spcAft>
              <a:buNone/>
            </a:pPr>
            <a:r>
              <a:rPr lang="en-US" sz="3200" dirty="0"/>
              <a:t>The change will follow an extensive process of teaching and communication at parish level. </a:t>
            </a:r>
          </a:p>
          <a:p>
            <a:pPr marL="0" indent="0">
              <a:lnSpc>
                <a:spcPct val="100000"/>
              </a:lnSpc>
              <a:spcAft>
                <a:spcPts val="600"/>
              </a:spcAft>
              <a:buNone/>
            </a:pPr>
            <a:r>
              <a:rPr lang="en-US" sz="3200" dirty="0"/>
              <a:t>This process  will focus on formation in faith, formation in worship and formation in spiritual discipline.</a:t>
            </a:r>
          </a:p>
          <a:p>
            <a:pPr marL="0" indent="0">
              <a:lnSpc>
                <a:spcPct val="100000"/>
              </a:lnSpc>
              <a:spcAft>
                <a:spcPts val="600"/>
              </a:spcAft>
              <a:buNone/>
            </a:pPr>
            <a:r>
              <a:rPr lang="en-US" sz="3200" dirty="0"/>
              <a:t>There must be a transition resolution by the House of Bishops, subsequently passed by the Provincial Synod, before the change can take effect. </a:t>
            </a:r>
          </a:p>
        </p:txBody>
      </p:sp>
    </p:spTree>
    <p:extLst>
      <p:ext uri="{BB962C8B-B14F-4D97-AF65-F5344CB8AC3E}">
        <p14:creationId xmlns:p14="http://schemas.microsoft.com/office/powerpoint/2010/main" val="22679025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28E57A0-8505-4584-88B5-A2CEE0FAFFA9}"/>
              </a:ext>
            </a:extLst>
          </p:cNvPr>
          <p:cNvSpPr>
            <a:spLocks noGrp="1"/>
          </p:cNvSpPr>
          <p:nvPr>
            <p:ph type="title"/>
          </p:nvPr>
        </p:nvSpPr>
        <p:spPr>
          <a:xfrm>
            <a:off x="504822" y="808235"/>
            <a:ext cx="3201366" cy="3387497"/>
          </a:xfrm>
        </p:spPr>
        <p:txBody>
          <a:bodyPr anchor="b">
            <a:normAutofit/>
          </a:bodyPr>
          <a:lstStyle/>
          <a:p>
            <a:pPr algn="r"/>
            <a:r>
              <a:rPr lang="en-US" sz="3700" b="1" dirty="0">
                <a:solidFill>
                  <a:srgbClr val="FFFFFF"/>
                </a:solidFill>
                <a:latin typeface="Times New Roman" panose="02020603050405020304" pitchFamily="18" charset="0"/>
                <a:ea typeface="Times New Roman" panose="02020603050405020304" pitchFamily="18" charset="0"/>
                <a:cs typeface="Times New Roman" panose="02020603050405020304" pitchFamily="18" charset="0"/>
              </a:rPr>
              <a:t>So, what about Confirmation – what will happen to that?</a:t>
            </a:r>
            <a:br>
              <a:rPr lang="en-US" sz="3700" dirty="0">
                <a:solidFill>
                  <a:srgbClr val="FFFFFF"/>
                </a:solidFill>
                <a:latin typeface="Times New Roman" panose="02020603050405020304" pitchFamily="18" charset="0"/>
                <a:ea typeface="Times New Roman" panose="02020603050405020304" pitchFamily="18" charset="0"/>
                <a:cs typeface="Times New Roman" panose="02020603050405020304" pitchFamily="18" charset="0"/>
              </a:rPr>
            </a:br>
            <a:endParaRPr lang="en-US" sz="3700" dirty="0">
              <a:solidFill>
                <a:srgbClr val="FFFFFF"/>
              </a:solidFill>
            </a:endParaRPr>
          </a:p>
        </p:txBody>
      </p:sp>
      <p:sp>
        <p:nvSpPr>
          <p:cNvPr id="3" name="Content Placeholder 2">
            <a:extLst>
              <a:ext uri="{FF2B5EF4-FFF2-40B4-BE49-F238E27FC236}">
                <a16:creationId xmlns:a16="http://schemas.microsoft.com/office/drawing/2014/main" id="{A1CB35ED-7764-43F7-91DA-2A260ED059EE}"/>
              </a:ext>
            </a:extLst>
          </p:cNvPr>
          <p:cNvSpPr>
            <a:spLocks noGrp="1"/>
          </p:cNvSpPr>
          <p:nvPr>
            <p:ph idx="1"/>
          </p:nvPr>
        </p:nvSpPr>
        <p:spPr>
          <a:xfrm>
            <a:off x="4810259" y="649480"/>
            <a:ext cx="6555347" cy="5546047"/>
          </a:xfrm>
        </p:spPr>
        <p:txBody>
          <a:bodyPr anchor="ctr">
            <a:normAutofit/>
          </a:bodyPr>
          <a:lstStyle/>
          <a:p>
            <a:pPr marL="0" marR="0" indent="0">
              <a:spcBef>
                <a:spcPts val="0"/>
              </a:spcBef>
              <a:spcAft>
                <a:spcPts val="0"/>
              </a:spcAft>
              <a:buNone/>
            </a:pP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Confirmation can become a mature affirmation of faith and recommitment to the vows made in Baptism. </a:t>
            </a:r>
          </a:p>
          <a:p>
            <a:pPr marL="0" marR="0" indent="0">
              <a:spcBef>
                <a:spcPts val="0"/>
              </a:spcBef>
              <a:spcAft>
                <a:spcPts val="0"/>
              </a:spcAft>
              <a:buNone/>
            </a:pPr>
            <a:endParaRPr lang="en-US" sz="3200" dirty="0">
              <a:latin typeface="Times New Roman" panose="02020603050405020304" pitchFamily="18" charset="0"/>
              <a:ea typeface="Times New Roman" panose="02020603050405020304" pitchFamily="18" charset="0"/>
              <a:cs typeface="Times New Roman" panose="02020603050405020304" pitchFamily="18" charset="0"/>
            </a:endParaRPr>
          </a:p>
          <a:p>
            <a:pPr marL="0" marR="0" indent="0">
              <a:spcBef>
                <a:spcPts val="0"/>
              </a:spcBef>
              <a:spcAft>
                <a:spcPts val="0"/>
              </a:spcAft>
              <a:buNone/>
            </a:pP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It would be available to adults who have engaged in reflection and study and are ready to recommit and affirm their relationship with God and the baptismal promises made on their behalf. </a:t>
            </a:r>
          </a:p>
          <a:p>
            <a:pPr marL="0" indent="0">
              <a:buNone/>
            </a:pPr>
            <a:endParaRPr lang="en-US" sz="2000" dirty="0"/>
          </a:p>
        </p:txBody>
      </p:sp>
    </p:spTree>
    <p:extLst>
      <p:ext uri="{BB962C8B-B14F-4D97-AF65-F5344CB8AC3E}">
        <p14:creationId xmlns:p14="http://schemas.microsoft.com/office/powerpoint/2010/main" val="4180202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85B177F-66D0-411B-9593-1B6BE52E03C9}"/>
              </a:ext>
            </a:extLst>
          </p:cNvPr>
          <p:cNvSpPr>
            <a:spLocks noGrp="1"/>
          </p:cNvSpPr>
          <p:nvPr>
            <p:ph type="title"/>
          </p:nvPr>
        </p:nvSpPr>
        <p:spPr>
          <a:xfrm>
            <a:off x="1371599" y="557072"/>
            <a:ext cx="9895951" cy="1033669"/>
          </a:xfrm>
        </p:spPr>
        <p:txBody>
          <a:bodyPr>
            <a:noAutofit/>
          </a:bodyPr>
          <a:lstStyle/>
          <a:p>
            <a:r>
              <a:rPr lang="en-US" sz="3200" b="1" dirty="0">
                <a:solidFill>
                  <a:srgbClr val="FFFFFF"/>
                </a:solidFill>
                <a:latin typeface="Times New Roman" panose="02020603050405020304" pitchFamily="18" charset="0"/>
                <a:ea typeface="Times New Roman" panose="02020603050405020304" pitchFamily="18" charset="0"/>
                <a:cs typeface="Times New Roman" panose="02020603050405020304" pitchFamily="18" charset="0"/>
              </a:rPr>
              <a:t>Who will teach our children now that there may no longer be Confirmation classes?</a:t>
            </a:r>
            <a:br>
              <a:rPr lang="en-US" sz="3200" dirty="0">
                <a:solidFill>
                  <a:srgbClr val="FFFFFF"/>
                </a:solidFill>
                <a:latin typeface="Times New Roman" panose="02020603050405020304" pitchFamily="18" charset="0"/>
                <a:ea typeface="Times New Roman" panose="02020603050405020304" pitchFamily="18" charset="0"/>
                <a:cs typeface="Times New Roman" panose="02020603050405020304" pitchFamily="18" charset="0"/>
              </a:rPr>
            </a:br>
            <a:endParaRPr lang="en-US" sz="3200" dirty="0">
              <a:solidFill>
                <a:srgbClr val="FFFFFF"/>
              </a:solidFill>
            </a:endParaRPr>
          </a:p>
        </p:txBody>
      </p:sp>
      <p:sp>
        <p:nvSpPr>
          <p:cNvPr id="3" name="Content Placeholder 2">
            <a:extLst>
              <a:ext uri="{FF2B5EF4-FFF2-40B4-BE49-F238E27FC236}">
                <a16:creationId xmlns:a16="http://schemas.microsoft.com/office/drawing/2014/main" id="{52E0AC26-ABA4-413B-AE7B-85320A3BE74F}"/>
              </a:ext>
            </a:extLst>
          </p:cNvPr>
          <p:cNvSpPr>
            <a:spLocks noGrp="1"/>
          </p:cNvSpPr>
          <p:nvPr>
            <p:ph idx="1"/>
          </p:nvPr>
        </p:nvSpPr>
        <p:spPr>
          <a:xfrm>
            <a:off x="828675" y="2318197"/>
            <a:ext cx="10782300" cy="3683358"/>
          </a:xfrm>
        </p:spPr>
        <p:txBody>
          <a:bodyPr anchor="ctr">
            <a:normAutofit/>
          </a:bodyPr>
          <a:lstStyle/>
          <a:p>
            <a:pPr marL="0" marR="0" indent="0">
              <a:spcBef>
                <a:spcPts val="0"/>
              </a:spcBef>
              <a:spcAft>
                <a:spcPts val="0"/>
              </a:spcAft>
              <a:buNone/>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With the transition of Confirmation to become an adult exercise, parents and guardians will need to play a greater role in the faith formation of their children or wards. </a:t>
            </a:r>
          </a:p>
          <a:p>
            <a:pPr marL="0" marR="0" indent="0">
              <a:spcBef>
                <a:spcPts val="0"/>
              </a:spcBef>
              <a:spcAft>
                <a:spcPts val="0"/>
              </a:spcAft>
              <a:buNone/>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marL="0" marR="0" indent="0">
              <a:spcBef>
                <a:spcPts val="0"/>
              </a:spcBef>
              <a:spcAft>
                <a:spcPts val="0"/>
              </a:spcAft>
              <a:buNone/>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It is widely recognized that faith formation is most effective in informal settings where ideas, beliefs, and feelings can be shared.</a:t>
            </a:r>
          </a:p>
          <a:p>
            <a:pPr marL="0" marR="0" indent="0">
              <a:spcBef>
                <a:spcPts val="0"/>
              </a:spcBef>
              <a:spcAft>
                <a:spcPts val="0"/>
              </a:spcAft>
              <a:buNone/>
            </a:pPr>
            <a:endParaRPr lang="en-US" dirty="0">
              <a:latin typeface="Times New Roman" panose="02020603050405020304" pitchFamily="18" charset="0"/>
              <a:ea typeface="Times New Roman" panose="02020603050405020304" pitchFamily="18" charset="0"/>
              <a:cs typeface="Times New Roman" panose="02020603050405020304" pitchFamily="18" charset="0"/>
            </a:endParaRPr>
          </a:p>
          <a:p>
            <a:pPr marL="0" marR="0" indent="0">
              <a:spcBef>
                <a:spcPts val="0"/>
              </a:spcBef>
              <a:spcAft>
                <a:spcPts val="0"/>
              </a:spcAft>
              <a:buNone/>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 The interpersonal relationships in the home provide the best setting for the transmission of faith.  </a:t>
            </a:r>
          </a:p>
          <a:p>
            <a:pPr marL="0" indent="0">
              <a:buNone/>
            </a:pPr>
            <a:endParaRPr lang="en-US" sz="2000" dirty="0"/>
          </a:p>
        </p:txBody>
      </p:sp>
    </p:spTree>
    <p:extLst>
      <p:ext uri="{BB962C8B-B14F-4D97-AF65-F5344CB8AC3E}">
        <p14:creationId xmlns:p14="http://schemas.microsoft.com/office/powerpoint/2010/main" val="22940787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4E2A88B0-0AE3-45FE-AB20-88BFEFD95962}"/>
              </a:ext>
            </a:extLst>
          </p:cNvPr>
          <p:cNvSpPr txBox="1"/>
          <p:nvPr/>
        </p:nvSpPr>
        <p:spPr>
          <a:xfrm>
            <a:off x="1371599" y="294538"/>
            <a:ext cx="9895951" cy="1033669"/>
          </a:xfrm>
          <a:prstGeom prst="rect">
            <a:avLst/>
          </a:prstGeom>
        </p:spPr>
        <p:txBody>
          <a:bodyPr vert="horz" lIns="91440" tIns="45720" rIns="91440" bIns="45720" rtlCol="0" anchor="ctr">
            <a:normAutofit/>
          </a:bodyPr>
          <a:lstStyle/>
          <a:p>
            <a:pPr defTabSz="914400">
              <a:lnSpc>
                <a:spcPct val="90000"/>
              </a:lnSpc>
              <a:spcBef>
                <a:spcPct val="0"/>
              </a:spcBef>
              <a:spcAft>
                <a:spcPts val="600"/>
              </a:spcAft>
            </a:pPr>
            <a:r>
              <a:rPr lang="en-US" sz="3400" b="1" kern="1200" dirty="0">
                <a:solidFill>
                  <a:srgbClr val="FFFFFF"/>
                </a:solidFill>
                <a:latin typeface="+mj-lt"/>
                <a:ea typeface="+mj-ea"/>
                <a:cs typeface="+mj-cs"/>
              </a:rPr>
              <a:t>Who Will Teach Our Children Now That There May No Longer Be Confirmation Classes? Cont. </a:t>
            </a:r>
            <a:endParaRPr lang="en-US" sz="3400" kern="1200" dirty="0">
              <a:solidFill>
                <a:srgbClr val="FFFFFF"/>
              </a:solidFill>
              <a:latin typeface="+mj-lt"/>
              <a:ea typeface="+mj-ea"/>
              <a:cs typeface="+mj-cs"/>
            </a:endParaRPr>
          </a:p>
        </p:txBody>
      </p:sp>
      <p:sp>
        <p:nvSpPr>
          <p:cNvPr id="3" name="Content Placeholder 2">
            <a:extLst>
              <a:ext uri="{FF2B5EF4-FFF2-40B4-BE49-F238E27FC236}">
                <a16:creationId xmlns:a16="http://schemas.microsoft.com/office/drawing/2014/main" id="{F0C11B20-B8CE-43EF-81C8-5CDF3F1771C4}"/>
              </a:ext>
            </a:extLst>
          </p:cNvPr>
          <p:cNvSpPr>
            <a:spLocks noGrp="1"/>
          </p:cNvSpPr>
          <p:nvPr>
            <p:ph idx="1"/>
          </p:nvPr>
        </p:nvSpPr>
        <p:spPr>
          <a:xfrm>
            <a:off x="867747" y="2318197"/>
            <a:ext cx="10730204" cy="3683358"/>
          </a:xfrm>
        </p:spPr>
        <p:txBody>
          <a:bodyPr vert="horz" lIns="91440" tIns="45720" rIns="91440" bIns="45720" rtlCol="0" anchor="ctr">
            <a:normAutofit lnSpcReduction="10000"/>
          </a:bodyPr>
          <a:lstStyle/>
          <a:p>
            <a:pPr marL="0" marR="0" indent="0">
              <a:spcBef>
                <a:spcPts val="0"/>
              </a:spcBef>
              <a:spcAft>
                <a:spcPts val="0"/>
              </a:spcAft>
              <a:buNone/>
            </a:pPr>
            <a:r>
              <a:rPr lang="en-US" dirty="0"/>
              <a:t>Resources will be provided for parents</a:t>
            </a:r>
            <a:r>
              <a:rPr lang="en-US" dirty="0">
                <a:effectLst/>
              </a:rPr>
              <a:t>, guardians and Sunday Schools to teach our children about their baptism and the responsibilities that accompany it. </a:t>
            </a:r>
          </a:p>
          <a:p>
            <a:pPr marL="0" marR="0" indent="0">
              <a:spcBef>
                <a:spcPts val="0"/>
              </a:spcBef>
              <a:spcAft>
                <a:spcPts val="0"/>
              </a:spcAft>
              <a:buNone/>
            </a:pPr>
            <a:endParaRPr lang="en-US" dirty="0"/>
          </a:p>
          <a:p>
            <a:pPr marL="0" marR="0" indent="0">
              <a:spcBef>
                <a:spcPts val="0"/>
              </a:spcBef>
              <a:spcAft>
                <a:spcPts val="0"/>
              </a:spcAft>
              <a:buNone/>
            </a:pPr>
            <a:endParaRPr lang="en-US" dirty="0">
              <a:effectLst/>
            </a:endParaRPr>
          </a:p>
          <a:p>
            <a:pPr marL="0" marR="0" indent="0">
              <a:spcBef>
                <a:spcPts val="0"/>
              </a:spcBef>
              <a:spcAft>
                <a:spcPts val="0"/>
              </a:spcAft>
              <a:buNone/>
            </a:pPr>
            <a:r>
              <a:rPr lang="en-US" dirty="0">
                <a:effectLst/>
              </a:rPr>
              <a:t>Most importantly, parents and guardians must equip themselves by continuing their Christian Education in Bible Studies and Adult Sunday School. They must be prepared to model the behavior they desire in their children as they live out the Jesus-shaped life and bring his teachings to life for their children so that they may learn by example.</a:t>
            </a:r>
          </a:p>
          <a:p>
            <a:pPr marL="0"/>
            <a:endParaRPr lang="en-US" sz="2000" dirty="0"/>
          </a:p>
        </p:txBody>
      </p:sp>
    </p:spTree>
    <p:extLst>
      <p:ext uri="{BB962C8B-B14F-4D97-AF65-F5344CB8AC3E}">
        <p14:creationId xmlns:p14="http://schemas.microsoft.com/office/powerpoint/2010/main" val="1680805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E2B4572-2CD0-4922-A39D-08E4D633D2AB}"/>
              </a:ext>
            </a:extLst>
          </p:cNvPr>
          <p:cNvSpPr>
            <a:spLocks noGrp="1"/>
          </p:cNvSpPr>
          <p:nvPr>
            <p:ph type="title"/>
          </p:nvPr>
        </p:nvSpPr>
        <p:spPr>
          <a:xfrm>
            <a:off x="466722" y="586855"/>
            <a:ext cx="3201366" cy="3387497"/>
          </a:xfrm>
        </p:spPr>
        <p:txBody>
          <a:bodyPr anchor="b">
            <a:normAutofit/>
          </a:bodyPr>
          <a:lstStyle/>
          <a:p>
            <a:pPr algn="r"/>
            <a:r>
              <a:rPr lang="en-US" sz="3400" b="1" dirty="0">
                <a:solidFill>
                  <a:srgbClr val="FFFFFF"/>
                </a:solidFill>
                <a:latin typeface="Times New Roman" panose="02020603050405020304" pitchFamily="18" charset="0"/>
                <a:ea typeface="Times New Roman" panose="02020603050405020304" pitchFamily="18" charset="0"/>
                <a:cs typeface="Times New Roman" panose="02020603050405020304" pitchFamily="18" charset="0"/>
              </a:rPr>
              <a:t>What should we be doing now, until the change becomes effective?</a:t>
            </a:r>
            <a:br>
              <a:rPr lang="en-US" sz="3400" dirty="0">
                <a:solidFill>
                  <a:srgbClr val="FFFFFF"/>
                </a:solidFill>
                <a:latin typeface="Times New Roman" panose="02020603050405020304" pitchFamily="18" charset="0"/>
                <a:ea typeface="Times New Roman" panose="02020603050405020304" pitchFamily="18" charset="0"/>
                <a:cs typeface="Times New Roman" panose="02020603050405020304" pitchFamily="18" charset="0"/>
              </a:rPr>
            </a:br>
            <a:endParaRPr lang="en-US" sz="3400" dirty="0">
              <a:solidFill>
                <a:srgbClr val="FFFFFF"/>
              </a:solidFill>
            </a:endParaRPr>
          </a:p>
        </p:txBody>
      </p:sp>
      <p:sp>
        <p:nvSpPr>
          <p:cNvPr id="3" name="Content Placeholder 2">
            <a:extLst>
              <a:ext uri="{FF2B5EF4-FFF2-40B4-BE49-F238E27FC236}">
                <a16:creationId xmlns:a16="http://schemas.microsoft.com/office/drawing/2014/main" id="{F149CD6A-A23C-4F9D-965B-A7094588FACB}"/>
              </a:ext>
            </a:extLst>
          </p:cNvPr>
          <p:cNvSpPr>
            <a:spLocks noGrp="1"/>
          </p:cNvSpPr>
          <p:nvPr>
            <p:ph idx="1"/>
          </p:nvPr>
        </p:nvSpPr>
        <p:spPr>
          <a:xfrm>
            <a:off x="4810259" y="649480"/>
            <a:ext cx="6555347" cy="5546047"/>
          </a:xfrm>
        </p:spPr>
        <p:txBody>
          <a:bodyPr anchor="ctr">
            <a:normAutofit/>
          </a:bodyPr>
          <a:lstStyle/>
          <a:p>
            <a:pPr marR="0">
              <a:spcBef>
                <a:spcPts val="600"/>
              </a:spcBef>
              <a:spcAft>
                <a:spcPts val="600"/>
              </a:spcAft>
              <a:buFont typeface="Wingdings" panose="05000000000000000000" pitchFamily="2" charset="2"/>
              <a:buChar char="§"/>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Now is the time for deliberate, intentional learning about our Baptism, and the Holy Eucharist. </a:t>
            </a:r>
          </a:p>
          <a:p>
            <a:pPr marR="0" lvl="0">
              <a:spcBef>
                <a:spcPts val="600"/>
              </a:spcBef>
              <a:spcAft>
                <a:spcPts val="600"/>
              </a:spcAft>
              <a:buFont typeface="Wingdings" panose="05000000000000000000" pitchFamily="2" charset="2"/>
              <a:buChar char="§"/>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We should be participating in Bible Studies to reflect spiritually on our Baptism and its meaning for us as a church community and as individuals. </a:t>
            </a:r>
          </a:p>
          <a:p>
            <a:pPr marR="0" lvl="0">
              <a:spcBef>
                <a:spcPts val="600"/>
              </a:spcBef>
              <a:spcAft>
                <a:spcPts val="600"/>
              </a:spcAft>
              <a:buFont typeface="Wingdings" panose="05000000000000000000" pitchFamily="2" charset="2"/>
              <a:buChar char="§"/>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We should begin to prepare ourselves to teach our children, as we seek to take greater responsibility for their faith formation.</a:t>
            </a:r>
          </a:p>
        </p:txBody>
      </p:sp>
    </p:spTree>
    <p:extLst>
      <p:ext uri="{BB962C8B-B14F-4D97-AF65-F5344CB8AC3E}">
        <p14:creationId xmlns:p14="http://schemas.microsoft.com/office/powerpoint/2010/main" val="23885959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9EAB12B-E169-43F0-89E4-D346345D5350}"/>
              </a:ext>
            </a:extLst>
          </p:cNvPr>
          <p:cNvSpPr>
            <a:spLocks noGrp="1"/>
          </p:cNvSpPr>
          <p:nvPr>
            <p:ph type="title"/>
          </p:nvPr>
        </p:nvSpPr>
        <p:spPr>
          <a:xfrm>
            <a:off x="504822" y="907789"/>
            <a:ext cx="3201366" cy="3387497"/>
          </a:xfrm>
        </p:spPr>
        <p:txBody>
          <a:bodyPr anchor="b">
            <a:normAutofit/>
          </a:bodyPr>
          <a:lstStyle/>
          <a:p>
            <a:pPr algn="r"/>
            <a:r>
              <a:rPr lang="en-US" sz="3400" b="1" dirty="0">
                <a:solidFill>
                  <a:srgbClr val="FFFFFF"/>
                </a:solidFill>
                <a:latin typeface="Times New Roman" panose="02020603050405020304" pitchFamily="18" charset="0"/>
                <a:ea typeface="Times New Roman" panose="02020603050405020304" pitchFamily="18" charset="0"/>
                <a:cs typeface="Times New Roman" panose="02020603050405020304" pitchFamily="18" charset="0"/>
              </a:rPr>
              <a:t>What should we be doing now, until the change becomes effective?</a:t>
            </a:r>
            <a:br>
              <a:rPr lang="en-US" sz="3400" b="1" dirty="0">
                <a:solidFill>
                  <a:srgbClr val="FFFFFF"/>
                </a:solidFill>
                <a:latin typeface="Times New Roman" panose="02020603050405020304" pitchFamily="18" charset="0"/>
                <a:ea typeface="Times New Roman" panose="02020603050405020304" pitchFamily="18" charset="0"/>
                <a:cs typeface="Times New Roman" panose="02020603050405020304" pitchFamily="18" charset="0"/>
              </a:rPr>
            </a:br>
            <a:r>
              <a:rPr lang="en-US" sz="3400" b="1" dirty="0">
                <a:solidFill>
                  <a:srgbClr val="FFFFFF"/>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3400" dirty="0">
              <a:solidFill>
                <a:srgbClr val="FFFFFF"/>
              </a:solidFill>
            </a:endParaRPr>
          </a:p>
        </p:txBody>
      </p:sp>
      <p:sp>
        <p:nvSpPr>
          <p:cNvPr id="3" name="Content Placeholder 2">
            <a:extLst>
              <a:ext uri="{FF2B5EF4-FFF2-40B4-BE49-F238E27FC236}">
                <a16:creationId xmlns:a16="http://schemas.microsoft.com/office/drawing/2014/main" id="{46F63457-2317-46F6-9718-4ADF3F82508F}"/>
              </a:ext>
            </a:extLst>
          </p:cNvPr>
          <p:cNvSpPr>
            <a:spLocks noGrp="1"/>
          </p:cNvSpPr>
          <p:nvPr>
            <p:ph idx="1"/>
          </p:nvPr>
        </p:nvSpPr>
        <p:spPr>
          <a:xfrm>
            <a:off x="4810259" y="649480"/>
            <a:ext cx="6555347" cy="5546047"/>
          </a:xfrm>
        </p:spPr>
        <p:txBody>
          <a:bodyPr anchor="ctr">
            <a:normAutofit/>
          </a:bodyPr>
          <a:lstStyle/>
          <a:p>
            <a:pPr marR="0" lvl="0">
              <a:spcBef>
                <a:spcPts val="600"/>
              </a:spcBef>
              <a:spcAft>
                <a:spcPts val="600"/>
              </a:spcAft>
              <a:buFont typeface="Wingdings" panose="05000000000000000000" pitchFamily="2" charset="2"/>
              <a:buChar char="§"/>
            </a:pPr>
            <a:r>
              <a:rPr lang="en-US" sz="3600" dirty="0">
                <a:effectLst/>
                <a:latin typeface="Times New Roman" panose="02020603050405020304" pitchFamily="18" charset="0"/>
                <a:ea typeface="Times New Roman" panose="02020603050405020304" pitchFamily="18" charset="0"/>
                <a:cs typeface="Times New Roman" panose="02020603050405020304" pitchFamily="18" charset="0"/>
              </a:rPr>
              <a:t>We must also be prepared to engage discussion about the change, with open minds and hearts.</a:t>
            </a:r>
          </a:p>
          <a:p>
            <a:pPr marR="0" lvl="0">
              <a:spcBef>
                <a:spcPts val="600"/>
              </a:spcBef>
              <a:spcAft>
                <a:spcPts val="600"/>
              </a:spcAft>
              <a:buFont typeface="Wingdings" panose="05000000000000000000" pitchFamily="2" charset="2"/>
              <a:buChar char="§"/>
            </a:pPr>
            <a:r>
              <a:rPr lang="en-US" sz="3600" dirty="0">
                <a:effectLst/>
                <a:latin typeface="Times New Roman" panose="02020603050405020304" pitchFamily="18" charset="0"/>
                <a:ea typeface="Times New Roman" panose="02020603050405020304" pitchFamily="18" charset="0"/>
                <a:cs typeface="Times New Roman" panose="02020603050405020304" pitchFamily="18" charset="0"/>
              </a:rPr>
              <a:t>We must commit all that we do to God’s direction through prayer.</a:t>
            </a:r>
            <a:endParaRPr lang="en-US" sz="3600" dirty="0"/>
          </a:p>
        </p:txBody>
      </p:sp>
    </p:spTree>
    <p:extLst>
      <p:ext uri="{BB962C8B-B14F-4D97-AF65-F5344CB8AC3E}">
        <p14:creationId xmlns:p14="http://schemas.microsoft.com/office/powerpoint/2010/main" val="37379482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DA9C8D46-54D8-4DF1-99A2-E651C7B132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0"/>
            <a:ext cx="12191999" cy="6858000"/>
          </a:xfrm>
          <a:prstGeom prst="rect">
            <a:avLst/>
          </a:prstGeom>
          <a:gradFill>
            <a:gsLst>
              <a:gs pos="0">
                <a:schemeClr val="accent1">
                  <a:lumMod val="50000"/>
                </a:schemeClr>
              </a:gs>
              <a:gs pos="100000">
                <a:srgbClr val="000000"/>
              </a:gs>
            </a:gsLst>
            <a:lin ang="9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DE12BF4D-F47A-41C1-85FC-652E412D3B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3988591">
            <a:off x="7897613" y="684022"/>
            <a:ext cx="5330585" cy="5218721"/>
          </a:xfrm>
          <a:custGeom>
            <a:avLst/>
            <a:gdLst>
              <a:gd name="connsiteX0" fmla="*/ 4721855 w 5330585"/>
              <a:gd name="connsiteY0" fmla="*/ 4361426 h 5218721"/>
              <a:gd name="connsiteX1" fmla="*/ 3457542 w 5330585"/>
              <a:gd name="connsiteY1" fmla="*/ 5211667 h 5218721"/>
              <a:gd name="connsiteX2" fmla="*/ 3430109 w 5330585"/>
              <a:gd name="connsiteY2" fmla="*/ 5218721 h 5218721"/>
              <a:gd name="connsiteX3" fmla="*/ 0 w 5330585"/>
              <a:gd name="connsiteY3" fmla="*/ 2647363 h 5218721"/>
              <a:gd name="connsiteX4" fmla="*/ 12834 w 5330585"/>
              <a:gd name="connsiteY4" fmla="*/ 2393199 h 5218721"/>
              <a:gd name="connsiteX5" fmla="*/ 2664828 w 5330585"/>
              <a:gd name="connsiteY5" fmla="*/ 0 h 5218721"/>
              <a:gd name="connsiteX6" fmla="*/ 5330585 w 5330585"/>
              <a:gd name="connsiteY6" fmla="*/ 2665757 h 5218721"/>
              <a:gd name="connsiteX7" fmla="*/ 4721855 w 5330585"/>
              <a:gd name="connsiteY7" fmla="*/ 4361426 h 52187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0585" h="5218721">
                <a:moveTo>
                  <a:pt x="4721855" y="4361426"/>
                </a:moveTo>
                <a:cubicBezTo>
                  <a:pt x="4395896" y="4756397"/>
                  <a:pt x="3958379" y="5055891"/>
                  <a:pt x="3457542" y="5211667"/>
                </a:cubicBezTo>
                <a:lnTo>
                  <a:pt x="3430109" y="5218721"/>
                </a:lnTo>
                <a:lnTo>
                  <a:pt x="0" y="2647363"/>
                </a:lnTo>
                <a:lnTo>
                  <a:pt x="12834" y="2393199"/>
                </a:lnTo>
                <a:cubicBezTo>
                  <a:pt x="149347" y="1048975"/>
                  <a:pt x="1284587" y="0"/>
                  <a:pt x="2664828" y="0"/>
                </a:cubicBezTo>
                <a:cubicBezTo>
                  <a:pt x="4137085" y="0"/>
                  <a:pt x="5330585" y="1193500"/>
                  <a:pt x="5330585" y="2665757"/>
                </a:cubicBezTo>
                <a:cubicBezTo>
                  <a:pt x="5330585" y="3309870"/>
                  <a:pt x="5102142" y="3900626"/>
                  <a:pt x="4721855" y="4361426"/>
                </a:cubicBezTo>
                <a:close/>
              </a:path>
            </a:pathLst>
          </a:custGeom>
          <a:gradFill>
            <a:gsLst>
              <a:gs pos="16000">
                <a:srgbClr val="000000">
                  <a:alpha val="41000"/>
                </a:srgbClr>
              </a:gs>
              <a:gs pos="85000">
                <a:schemeClr val="accent1">
                  <a:alpha val="2500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3" name="Rectangle 12">
            <a:extLst>
              <a:ext uri="{FF2B5EF4-FFF2-40B4-BE49-F238E27FC236}">
                <a16:creationId xmlns:a16="http://schemas.microsoft.com/office/drawing/2014/main" id="{AAF055B3-1F95-4ABA-BFE4-A58320A820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0"/>
            <a:ext cx="12165981" cy="4480890"/>
          </a:xfrm>
          <a:prstGeom prst="rect">
            <a:avLst/>
          </a:prstGeom>
          <a:gradFill>
            <a:gsLst>
              <a:gs pos="0">
                <a:schemeClr val="accent1">
                  <a:lumMod val="75000"/>
                  <a:alpha val="50000"/>
                </a:schemeClr>
              </a:gs>
              <a:gs pos="99000">
                <a:srgbClr val="000000">
                  <a:alpha val="34000"/>
                </a:srgb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65FBF53F-BBBA-4974-AD72-0E8CD294E5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2622" y="-2"/>
            <a:ext cx="12179371" cy="6400796"/>
          </a:xfrm>
          <a:prstGeom prst="rect">
            <a:avLst/>
          </a:prstGeom>
          <a:gradFill>
            <a:gsLst>
              <a:gs pos="45000">
                <a:schemeClr val="accent1">
                  <a:lumMod val="75000"/>
                  <a:alpha val="0"/>
                </a:schemeClr>
              </a:gs>
              <a:gs pos="99000">
                <a:srgbClr val="000000">
                  <a:alpha val="68000"/>
                </a:srgb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89935AB-3660-4263-B78D-7D659E4D122E}"/>
              </a:ext>
            </a:extLst>
          </p:cNvPr>
          <p:cNvSpPr>
            <a:spLocks noGrp="1"/>
          </p:cNvSpPr>
          <p:nvPr>
            <p:ph type="title"/>
          </p:nvPr>
        </p:nvSpPr>
        <p:spPr>
          <a:xfrm>
            <a:off x="2491899" y="2524319"/>
            <a:ext cx="7208197" cy="1809362"/>
          </a:xfrm>
        </p:spPr>
        <p:txBody>
          <a:bodyPr vert="horz" lIns="91440" tIns="45720" rIns="91440" bIns="45720" rtlCol="0" anchor="b">
            <a:normAutofit/>
          </a:bodyPr>
          <a:lstStyle/>
          <a:p>
            <a:pPr algn="ctr"/>
            <a:r>
              <a:rPr lang="en-US" sz="6000" b="1" kern="1200" dirty="0">
                <a:solidFill>
                  <a:srgbClr val="FFFFFF"/>
                </a:solidFill>
                <a:latin typeface="+mj-lt"/>
                <a:ea typeface="+mj-ea"/>
                <a:cs typeface="+mj-cs"/>
              </a:rPr>
              <a:t>Please Note </a:t>
            </a:r>
            <a:br>
              <a:rPr lang="en-US" sz="6000" b="1" kern="1200" dirty="0">
                <a:solidFill>
                  <a:srgbClr val="FFFFFF"/>
                </a:solidFill>
                <a:latin typeface="+mj-lt"/>
                <a:ea typeface="+mj-ea"/>
                <a:cs typeface="+mj-cs"/>
              </a:rPr>
            </a:br>
            <a:r>
              <a:rPr lang="en-US" sz="6000" b="1" kern="1200" dirty="0">
                <a:solidFill>
                  <a:srgbClr val="FFFFFF"/>
                </a:solidFill>
                <a:latin typeface="+mj-lt"/>
                <a:ea typeface="+mj-ea"/>
                <a:cs typeface="+mj-cs"/>
              </a:rPr>
              <a:t>The Following</a:t>
            </a:r>
          </a:p>
        </p:txBody>
      </p:sp>
      <p:sp>
        <p:nvSpPr>
          <p:cNvPr id="17" name="Rectangle 16">
            <a:extLst>
              <a:ext uri="{FF2B5EF4-FFF2-40B4-BE49-F238E27FC236}">
                <a16:creationId xmlns:a16="http://schemas.microsoft.com/office/drawing/2014/main" id="{5A2875D7-3769-4291-959E-9FAD764A7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2461" y="0"/>
            <a:ext cx="3214360" cy="6858000"/>
          </a:xfrm>
          <a:prstGeom prst="rect">
            <a:avLst/>
          </a:prstGeom>
          <a:gradFill>
            <a:gsLst>
              <a:gs pos="0">
                <a:srgbClr val="000000">
                  <a:alpha val="41000"/>
                </a:srgbClr>
              </a:gs>
              <a:gs pos="86000">
                <a:schemeClr val="accent1">
                  <a:alpha val="3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7481787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8A75396-59B0-4488-945E-E5DD04C34962}"/>
              </a:ext>
            </a:extLst>
          </p:cNvPr>
          <p:cNvSpPr>
            <a:spLocks noGrp="1"/>
          </p:cNvSpPr>
          <p:nvPr>
            <p:ph idx="1"/>
          </p:nvPr>
        </p:nvSpPr>
        <p:spPr>
          <a:xfrm>
            <a:off x="1306285" y="755781"/>
            <a:ext cx="9675845" cy="5421183"/>
          </a:xfrm>
        </p:spPr>
        <p:txBody>
          <a:bodyPr>
            <a:normAutofit/>
          </a:bodyPr>
          <a:lstStyle/>
          <a:p>
            <a:pPr marL="0" indent="0">
              <a:buNone/>
            </a:pPr>
            <a:r>
              <a:rPr lang="en-US" b="1" dirty="0"/>
              <a:t>Baptism as the Gateway to Holy Communion means that persons will be required to be baptized in water and the Holy Trinity before they can receive Holy Eucharist.</a:t>
            </a:r>
          </a:p>
          <a:p>
            <a:pPr marL="0" indent="0">
              <a:buNone/>
            </a:pPr>
            <a:endParaRPr lang="en-US" b="1" dirty="0"/>
          </a:p>
          <a:p>
            <a:pPr marL="0" indent="0">
              <a:buNone/>
            </a:pPr>
            <a:r>
              <a:rPr lang="en-US" b="1" dirty="0"/>
              <a:t>The Theology, and Practice of Baptism are not changing</a:t>
            </a:r>
          </a:p>
          <a:p>
            <a:pPr marL="0" indent="0">
              <a:buNone/>
            </a:pPr>
            <a:endParaRPr lang="en-US" b="1" dirty="0"/>
          </a:p>
          <a:p>
            <a:pPr marL="0" indent="0">
              <a:buNone/>
            </a:pPr>
            <a:r>
              <a:rPr lang="en-US" b="1" dirty="0"/>
              <a:t>One application of baptism is being restored </a:t>
            </a:r>
          </a:p>
          <a:p>
            <a:pPr marL="0" indent="0">
              <a:buNone/>
            </a:pPr>
            <a:r>
              <a:rPr lang="en-US" b="1" dirty="0"/>
              <a:t>The return to the Early Church Practice of Baptism as the requirement for Holy Communion</a:t>
            </a:r>
          </a:p>
        </p:txBody>
      </p:sp>
    </p:spTree>
    <p:extLst>
      <p:ext uri="{BB962C8B-B14F-4D97-AF65-F5344CB8AC3E}">
        <p14:creationId xmlns:p14="http://schemas.microsoft.com/office/powerpoint/2010/main" val="40165808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902EDD9-3336-4229-A0F5-F9F34A7ADAD7}"/>
              </a:ext>
            </a:extLst>
          </p:cNvPr>
          <p:cNvSpPr>
            <a:spLocks noGrp="1"/>
          </p:cNvSpPr>
          <p:nvPr>
            <p:ph idx="1"/>
          </p:nvPr>
        </p:nvSpPr>
        <p:spPr/>
        <p:txBody>
          <a:bodyPr/>
          <a:lstStyle/>
          <a:p>
            <a:pPr marL="0" indent="0">
              <a:buNone/>
            </a:pPr>
            <a:r>
              <a:rPr lang="en-US" b="1" dirty="0"/>
              <a:t>Confirmation will no longer be the Gateway to Holy Communion</a:t>
            </a:r>
          </a:p>
          <a:p>
            <a:pPr marL="0" indent="0">
              <a:buNone/>
            </a:pPr>
            <a:endParaRPr lang="en-US" b="1" dirty="0"/>
          </a:p>
          <a:p>
            <a:pPr marL="0" indent="0">
              <a:buNone/>
            </a:pPr>
            <a:r>
              <a:rPr lang="en-US" b="1" dirty="0"/>
              <a:t>Persons will no longer be required to be confirmed before they can receive Holy Communion. They will be required to be baptized before they can receive the sacrament.</a:t>
            </a:r>
          </a:p>
          <a:p>
            <a:pPr marL="0" indent="0">
              <a:buNone/>
            </a:pPr>
            <a:endParaRPr lang="en-US" dirty="0"/>
          </a:p>
        </p:txBody>
      </p:sp>
    </p:spTree>
    <p:extLst>
      <p:ext uri="{BB962C8B-B14F-4D97-AF65-F5344CB8AC3E}">
        <p14:creationId xmlns:p14="http://schemas.microsoft.com/office/powerpoint/2010/main" val="19252765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0F68D8C-91CE-4438-AFA8-54C1E46E6A43}"/>
              </a:ext>
            </a:extLst>
          </p:cNvPr>
          <p:cNvSpPr>
            <a:spLocks noGrp="1"/>
          </p:cNvSpPr>
          <p:nvPr>
            <p:ph idx="1"/>
          </p:nvPr>
        </p:nvSpPr>
        <p:spPr>
          <a:xfrm>
            <a:off x="1194318" y="715282"/>
            <a:ext cx="10170368" cy="4892416"/>
          </a:xfrm>
        </p:spPr>
        <p:txBody>
          <a:bodyPr>
            <a:normAutofit/>
          </a:bodyPr>
          <a:lstStyle/>
          <a:p>
            <a:pPr marL="0" indent="0">
              <a:buNone/>
            </a:pPr>
            <a:r>
              <a:rPr lang="en-US" b="1" dirty="0"/>
              <a:t>The Theology of Confirmation is not changing</a:t>
            </a:r>
          </a:p>
          <a:p>
            <a:pPr marL="0" indent="0">
              <a:buNone/>
            </a:pPr>
            <a:r>
              <a:rPr lang="en-US" b="1" dirty="0"/>
              <a:t>One application of Confirmation IS CHANGING</a:t>
            </a:r>
          </a:p>
          <a:p>
            <a:pPr marL="0" indent="0">
              <a:buNone/>
            </a:pPr>
            <a:endParaRPr lang="en-US" b="1" dirty="0"/>
          </a:p>
          <a:p>
            <a:pPr marL="0" indent="0">
              <a:buNone/>
            </a:pPr>
            <a:r>
              <a:rPr lang="en-US" b="1" dirty="0"/>
              <a:t>The underlying theological understanding of Confirmation remains unchanged</a:t>
            </a:r>
          </a:p>
          <a:p>
            <a:pPr marL="0" indent="0">
              <a:buNone/>
            </a:pPr>
            <a:r>
              <a:rPr lang="en-US" b="1" dirty="0"/>
              <a:t>It is a public affirmation of the baptismal vows</a:t>
            </a:r>
          </a:p>
          <a:p>
            <a:pPr marL="0" indent="0">
              <a:buNone/>
            </a:pPr>
            <a:endParaRPr lang="en-US" b="1" dirty="0"/>
          </a:p>
          <a:p>
            <a:pPr marL="0" indent="0">
              <a:buNone/>
            </a:pPr>
            <a:r>
              <a:rPr lang="en-US" b="1" dirty="0"/>
              <a:t>The practice of using confirmation as a requirement before one can receive Holy Communion will come to an end.</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5533994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26AB9C-E6B6-41BA-AE40-F2F4FD9C1AC1}"/>
              </a:ext>
            </a:extLst>
          </p:cNvPr>
          <p:cNvSpPr>
            <a:spLocks noGrp="1"/>
          </p:cNvSpPr>
          <p:nvPr>
            <p:ph type="title"/>
          </p:nvPr>
        </p:nvSpPr>
        <p:spPr>
          <a:xfrm>
            <a:off x="2152650" y="1101974"/>
            <a:ext cx="7886700" cy="1325563"/>
          </a:xfrm>
        </p:spPr>
        <p:txBody>
          <a:bodyPr>
            <a:noAutofit/>
          </a:bodyPr>
          <a:lstStyle/>
          <a:p>
            <a:pPr algn="ctr"/>
            <a:br>
              <a:rPr lang="en-US" sz="2400" b="1">
                <a:latin typeface="Arial Black" panose="020B0A04020102020204" pitchFamily="34" charset="0"/>
              </a:rPr>
            </a:br>
            <a:endParaRPr lang="en-US" sz="2400" b="1" dirty="0">
              <a:latin typeface="Arial Black" panose="020B0A04020102020204" pitchFamily="34" charset="0"/>
            </a:endParaRPr>
          </a:p>
        </p:txBody>
      </p:sp>
      <p:sp>
        <p:nvSpPr>
          <p:cNvPr id="3" name="Content Placeholder 2">
            <a:extLst>
              <a:ext uri="{FF2B5EF4-FFF2-40B4-BE49-F238E27FC236}">
                <a16:creationId xmlns:a16="http://schemas.microsoft.com/office/drawing/2014/main" id="{1A53D931-CABF-48CA-8BE8-3E90A51BFE7F}"/>
              </a:ext>
            </a:extLst>
          </p:cNvPr>
          <p:cNvSpPr>
            <a:spLocks noGrp="1"/>
          </p:cNvSpPr>
          <p:nvPr>
            <p:ph idx="1"/>
          </p:nvPr>
        </p:nvSpPr>
        <p:spPr>
          <a:xfrm>
            <a:off x="989045" y="701336"/>
            <a:ext cx="10692882" cy="5752730"/>
          </a:xfrm>
        </p:spPr>
        <p:txBody>
          <a:bodyPr>
            <a:normAutofit fontScale="92500" lnSpcReduction="10000"/>
          </a:bodyPr>
          <a:lstStyle/>
          <a:p>
            <a:pPr marL="0" indent="0" algn="ctr">
              <a:buNone/>
            </a:pPr>
            <a:endParaRPr lang="en-US" sz="4300" b="1" dirty="0">
              <a:cs typeface="Aharoni" panose="02010803020104030203" pitchFamily="2" charset="-79"/>
            </a:endParaRPr>
          </a:p>
          <a:p>
            <a:pPr marL="0" indent="0" algn="ctr">
              <a:buNone/>
            </a:pPr>
            <a:r>
              <a:rPr lang="en-US" sz="4300" b="1" dirty="0">
                <a:cs typeface="Aharoni" panose="02010803020104030203" pitchFamily="2" charset="-79"/>
              </a:rPr>
              <a:t>Baptism as the Gateway to </a:t>
            </a:r>
          </a:p>
          <a:p>
            <a:pPr marL="0" indent="0" algn="ctr">
              <a:buNone/>
            </a:pPr>
            <a:r>
              <a:rPr lang="en-US" sz="4300" b="1" dirty="0">
                <a:cs typeface="Aharoni" panose="02010803020104030203" pitchFamily="2" charset="-79"/>
              </a:rPr>
              <a:t>Holy Communion</a:t>
            </a:r>
            <a:endParaRPr lang="en-US" sz="4300" b="1" dirty="0">
              <a:solidFill>
                <a:srgbClr val="000000"/>
              </a:solidFill>
              <a:cs typeface="Aharoni" panose="02010803020104030203" pitchFamily="2" charset="-79"/>
            </a:endParaRPr>
          </a:p>
          <a:p>
            <a:pPr marL="0" indent="0" algn="ctr">
              <a:buNone/>
            </a:pPr>
            <a:endParaRPr lang="en-US" sz="4300" b="1" dirty="0">
              <a:solidFill>
                <a:srgbClr val="000000"/>
              </a:solidFill>
              <a:cs typeface="Aharoni" panose="02010803020104030203" pitchFamily="2" charset="-79"/>
            </a:endParaRPr>
          </a:p>
          <a:p>
            <a:pPr marL="0" indent="0" algn="ctr">
              <a:buNone/>
            </a:pPr>
            <a:r>
              <a:rPr lang="en-US" sz="4300" b="1" dirty="0">
                <a:solidFill>
                  <a:srgbClr val="000000"/>
                </a:solidFill>
                <a:cs typeface="Aharoni" panose="02010803020104030203" pitchFamily="2" charset="-79"/>
              </a:rPr>
              <a:t>150</a:t>
            </a:r>
            <a:r>
              <a:rPr lang="en-US" sz="4300" b="1" baseline="30000" dirty="0">
                <a:solidFill>
                  <a:srgbClr val="000000"/>
                </a:solidFill>
                <a:cs typeface="Aharoni" panose="02010803020104030203" pitchFamily="2" charset="-79"/>
              </a:rPr>
              <a:t>th</a:t>
            </a:r>
            <a:r>
              <a:rPr lang="en-US" sz="4300" b="1" dirty="0">
                <a:solidFill>
                  <a:srgbClr val="000000"/>
                </a:solidFill>
                <a:cs typeface="Aharoni" panose="02010803020104030203" pitchFamily="2" charset="-79"/>
              </a:rPr>
              <a:t>  Synod of the Diocese of Jamaica </a:t>
            </a:r>
          </a:p>
          <a:p>
            <a:pPr marL="0" indent="0" algn="ctr">
              <a:buNone/>
            </a:pPr>
            <a:r>
              <a:rPr lang="en-US" sz="4300" b="1" dirty="0">
                <a:solidFill>
                  <a:srgbClr val="000000"/>
                </a:solidFill>
                <a:cs typeface="Aharoni" panose="02010803020104030203" pitchFamily="2" charset="-79"/>
              </a:rPr>
              <a:t>and The Cayman Islands </a:t>
            </a:r>
          </a:p>
          <a:p>
            <a:pPr marL="0" indent="0">
              <a:buNone/>
            </a:pPr>
            <a:endParaRPr lang="en-US" dirty="0"/>
          </a:p>
          <a:p>
            <a:pPr marL="0" indent="0">
              <a:buNone/>
            </a:pPr>
            <a:endParaRPr lang="en-US" dirty="0"/>
          </a:p>
          <a:p>
            <a:pPr marL="0" indent="0">
              <a:buNone/>
            </a:pPr>
            <a:r>
              <a:rPr lang="en-US" sz="2400" b="1" dirty="0"/>
              <a:t>Presenter: Rev. Natalie Blake</a:t>
            </a:r>
          </a:p>
          <a:p>
            <a:pPr marL="0" indent="0">
              <a:buNone/>
            </a:pPr>
            <a:r>
              <a:rPr lang="en-US" sz="2400" b="1" dirty="0"/>
              <a:t>Director of Christian Education</a:t>
            </a:r>
          </a:p>
          <a:p>
            <a:pPr marL="0" indent="0">
              <a:buNone/>
            </a:pPr>
            <a:r>
              <a:rPr lang="en-US" sz="2400" b="1" dirty="0"/>
              <a:t>Diocese of Jamaica &amp; The Cayman Islands</a:t>
            </a:r>
          </a:p>
        </p:txBody>
      </p:sp>
    </p:spTree>
    <p:extLst>
      <p:ext uri="{BB962C8B-B14F-4D97-AF65-F5344CB8AC3E}">
        <p14:creationId xmlns:p14="http://schemas.microsoft.com/office/powerpoint/2010/main" val="3670322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DE21B7-6E68-4BDD-99D2-01179643E8BC}"/>
              </a:ext>
            </a:extLst>
          </p:cNvPr>
          <p:cNvSpPr>
            <a:spLocks noGrp="1"/>
          </p:cNvSpPr>
          <p:nvPr>
            <p:ph type="title"/>
          </p:nvPr>
        </p:nvSpPr>
        <p:spPr/>
        <p:txBody>
          <a:bodyPr/>
          <a:lstStyle/>
          <a:p>
            <a:pPr algn="ctr"/>
            <a:r>
              <a:rPr lang="en-US" b="1" dirty="0">
                <a:latin typeface="+mn-lt"/>
              </a:rPr>
              <a:t>Key Takeaways</a:t>
            </a:r>
          </a:p>
        </p:txBody>
      </p:sp>
      <p:sp>
        <p:nvSpPr>
          <p:cNvPr id="3" name="Content Placeholder 2">
            <a:extLst>
              <a:ext uri="{FF2B5EF4-FFF2-40B4-BE49-F238E27FC236}">
                <a16:creationId xmlns:a16="http://schemas.microsoft.com/office/drawing/2014/main" id="{78667800-1F3E-49CC-AC1C-7125640F84AD}"/>
              </a:ext>
            </a:extLst>
          </p:cNvPr>
          <p:cNvSpPr>
            <a:spLocks noGrp="1"/>
          </p:cNvSpPr>
          <p:nvPr>
            <p:ph idx="1"/>
          </p:nvPr>
        </p:nvSpPr>
        <p:spPr/>
        <p:txBody>
          <a:bodyPr>
            <a:normAutofit fontScale="92500" lnSpcReduction="20000"/>
          </a:bodyPr>
          <a:lstStyle/>
          <a:p>
            <a:pPr marL="0" indent="0">
              <a:buNone/>
            </a:pPr>
            <a:r>
              <a:rPr lang="en-US" b="1" dirty="0"/>
              <a:t>The theology of Baptism remains unchanged.</a:t>
            </a:r>
          </a:p>
          <a:p>
            <a:pPr marL="0" indent="0">
              <a:buNone/>
            </a:pPr>
            <a:r>
              <a:rPr lang="en-US" b="1" dirty="0"/>
              <a:t>What the church believes and teaches about baptism is Not being altered.</a:t>
            </a:r>
          </a:p>
          <a:p>
            <a:pPr marL="0" indent="0">
              <a:buNone/>
            </a:pPr>
            <a:endParaRPr lang="en-US" b="1" dirty="0"/>
          </a:p>
          <a:p>
            <a:pPr marL="0" indent="0">
              <a:buNone/>
            </a:pPr>
            <a:r>
              <a:rPr lang="en-US" b="1" dirty="0"/>
              <a:t>The use of the rite of Confirmation as the gateway to Holy Communion is being changed</a:t>
            </a:r>
          </a:p>
          <a:p>
            <a:pPr marL="0" indent="0">
              <a:buNone/>
            </a:pPr>
            <a:r>
              <a:rPr lang="en-US" b="1" dirty="0"/>
              <a:t>Persons will no longer be required to be confirmed before they can receive Holy Communion</a:t>
            </a:r>
          </a:p>
          <a:p>
            <a:pPr marL="0" indent="0">
              <a:buNone/>
            </a:pPr>
            <a:endParaRPr lang="en-US" b="1" dirty="0"/>
          </a:p>
          <a:p>
            <a:pPr marL="0" indent="0">
              <a:buNone/>
            </a:pPr>
            <a:r>
              <a:rPr lang="en-US" b="1" dirty="0"/>
              <a:t>The timing of Confirmation is being changed</a:t>
            </a:r>
          </a:p>
          <a:p>
            <a:pPr marL="0" indent="0">
              <a:buNone/>
            </a:pPr>
            <a:r>
              <a:rPr lang="en-US" b="1" dirty="0"/>
              <a:t>Confirmation will no longer be recommended for 12 year-olds – but will become an adult affirmation of faith</a:t>
            </a:r>
          </a:p>
          <a:p>
            <a:pPr marL="0" indent="0">
              <a:buNone/>
            </a:pPr>
            <a:endParaRPr lang="en-US" dirty="0"/>
          </a:p>
        </p:txBody>
      </p:sp>
    </p:spTree>
    <p:extLst>
      <p:ext uri="{BB962C8B-B14F-4D97-AF65-F5344CB8AC3E}">
        <p14:creationId xmlns:p14="http://schemas.microsoft.com/office/powerpoint/2010/main" val="15184029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61E0ED-133E-4AA6-8AD9-A7C0E9C6F7ED}"/>
              </a:ext>
            </a:extLst>
          </p:cNvPr>
          <p:cNvSpPr>
            <a:spLocks noGrp="1"/>
          </p:cNvSpPr>
          <p:nvPr>
            <p:ph type="title"/>
          </p:nvPr>
        </p:nvSpPr>
        <p:spPr>
          <a:xfrm>
            <a:off x="2152650" y="1278195"/>
            <a:ext cx="7886700" cy="2642419"/>
          </a:xfrm>
        </p:spPr>
        <p:txBody>
          <a:bodyPr>
            <a:noAutofit/>
          </a:bodyPr>
          <a:lstStyle/>
          <a:p>
            <a:r>
              <a:rPr lang="en-US" sz="4800" b="1" dirty="0"/>
              <a:t>Returning to the Early Church Practice of Baptism as the Gateway to Holy Communion</a:t>
            </a:r>
          </a:p>
        </p:txBody>
      </p:sp>
    </p:spTree>
    <p:extLst>
      <p:ext uri="{BB962C8B-B14F-4D97-AF65-F5344CB8AC3E}">
        <p14:creationId xmlns:p14="http://schemas.microsoft.com/office/powerpoint/2010/main" val="168016107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AC78CCE-BB89-47DF-8460-549C1E6674DE}"/>
              </a:ext>
            </a:extLst>
          </p:cNvPr>
          <p:cNvSpPr>
            <a:spLocks noGrp="1"/>
          </p:cNvSpPr>
          <p:nvPr>
            <p:ph type="title"/>
          </p:nvPr>
        </p:nvSpPr>
        <p:spPr>
          <a:xfrm>
            <a:off x="1371599" y="294538"/>
            <a:ext cx="9895951" cy="1033669"/>
          </a:xfrm>
        </p:spPr>
        <p:txBody>
          <a:bodyPr>
            <a:normAutofit/>
          </a:bodyPr>
          <a:lstStyle/>
          <a:p>
            <a:pPr algn="ctr"/>
            <a:r>
              <a:rPr lang="en-US" sz="4000" b="1" dirty="0">
                <a:solidFill>
                  <a:srgbClr val="FFFFFF"/>
                </a:solidFill>
              </a:rPr>
              <a:t>CPWI Plan for Communicating The Change</a:t>
            </a:r>
            <a:endParaRPr lang="en-US" sz="4000" dirty="0">
              <a:solidFill>
                <a:srgbClr val="FFFFFF"/>
              </a:solidFill>
            </a:endParaRPr>
          </a:p>
        </p:txBody>
      </p:sp>
      <p:sp>
        <p:nvSpPr>
          <p:cNvPr id="3" name="Content Placeholder 2">
            <a:extLst>
              <a:ext uri="{FF2B5EF4-FFF2-40B4-BE49-F238E27FC236}">
                <a16:creationId xmlns:a16="http://schemas.microsoft.com/office/drawing/2014/main" id="{A5D3FCDB-9C3F-4BDA-AC39-F630C65BBD68}"/>
              </a:ext>
            </a:extLst>
          </p:cNvPr>
          <p:cNvSpPr>
            <a:spLocks noGrp="1"/>
          </p:cNvSpPr>
          <p:nvPr>
            <p:ph idx="1"/>
          </p:nvPr>
        </p:nvSpPr>
        <p:spPr>
          <a:xfrm>
            <a:off x="1371599" y="2318197"/>
            <a:ext cx="9724031" cy="3683358"/>
          </a:xfrm>
        </p:spPr>
        <p:txBody>
          <a:bodyPr anchor="ctr">
            <a:normAutofit/>
          </a:bodyPr>
          <a:lstStyle/>
          <a:p>
            <a:pPr marL="0" indent="0">
              <a:buNone/>
            </a:pPr>
            <a:r>
              <a:rPr lang="en-US" sz="2000" b="1"/>
              <a:t>Our Vision:</a:t>
            </a:r>
          </a:p>
          <a:p>
            <a:pPr marL="0" indent="0">
              <a:buNone/>
            </a:pPr>
            <a:r>
              <a:rPr lang="en-US" sz="2000" b="1"/>
              <a:t>Every member becoming fully educated about Baptism and the policy change with regards to receiving Holy Communion</a:t>
            </a:r>
            <a:endParaRPr lang="en-US" sz="2000"/>
          </a:p>
          <a:p>
            <a:pPr marL="0" indent="0">
              <a:buNone/>
            </a:pPr>
            <a:r>
              <a:rPr lang="en-US" sz="2000" b="1"/>
              <a:t> </a:t>
            </a:r>
            <a:endParaRPr lang="en-US" sz="2000"/>
          </a:p>
          <a:p>
            <a:pPr marL="0" indent="0">
              <a:buNone/>
            </a:pPr>
            <a:r>
              <a:rPr lang="en-US" sz="2000" b="1"/>
              <a:t>Our Goals:</a:t>
            </a:r>
            <a:endParaRPr lang="en-US" sz="2000" b="1" i="1"/>
          </a:p>
          <a:p>
            <a:pPr marL="0" indent="0">
              <a:buNone/>
            </a:pPr>
            <a:r>
              <a:rPr lang="en-US" sz="2000" b="1"/>
              <a:t>To ensure the dissemination of information in a clear and straightforward manner </a:t>
            </a:r>
            <a:endParaRPr lang="en-US" sz="2000"/>
          </a:p>
          <a:p>
            <a:pPr marL="0" indent="0">
              <a:buNone/>
            </a:pPr>
            <a:r>
              <a:rPr lang="en-US" sz="2000" b="1"/>
              <a:t>To convey information about the change in policy regarding Baptism as the gateway to Holy Communion:-</a:t>
            </a:r>
            <a:endParaRPr lang="en-US" sz="2000"/>
          </a:p>
          <a:p>
            <a:pPr marL="0" indent="0">
              <a:buNone/>
            </a:pPr>
            <a:r>
              <a:rPr lang="en-US" sz="2000" b="1"/>
              <a:t>That Baptism will become the only requirement for receiving Holy Communion in the CPWI.</a:t>
            </a:r>
            <a:endParaRPr lang="en-US" sz="2000"/>
          </a:p>
          <a:p>
            <a:pPr marL="0" indent="0">
              <a:buNone/>
            </a:pPr>
            <a:endParaRPr lang="en-US" sz="2000"/>
          </a:p>
          <a:p>
            <a:pPr marL="0" indent="0">
              <a:buNone/>
            </a:pPr>
            <a:endParaRPr lang="en-US" sz="2000"/>
          </a:p>
        </p:txBody>
      </p:sp>
    </p:spTree>
    <p:extLst>
      <p:ext uri="{BB962C8B-B14F-4D97-AF65-F5344CB8AC3E}">
        <p14:creationId xmlns:p14="http://schemas.microsoft.com/office/powerpoint/2010/main" val="9951386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3950FE9-56E2-47AF-A9FC-A535A8156CF0}"/>
              </a:ext>
            </a:extLst>
          </p:cNvPr>
          <p:cNvSpPr>
            <a:spLocks noGrp="1"/>
          </p:cNvSpPr>
          <p:nvPr>
            <p:ph type="title"/>
          </p:nvPr>
        </p:nvSpPr>
        <p:spPr>
          <a:xfrm>
            <a:off x="1371599" y="294538"/>
            <a:ext cx="9895951" cy="1033669"/>
          </a:xfrm>
        </p:spPr>
        <p:txBody>
          <a:bodyPr>
            <a:normAutofit/>
          </a:bodyPr>
          <a:lstStyle/>
          <a:p>
            <a:pPr algn="ctr"/>
            <a:r>
              <a:rPr lang="en-US" sz="4000" b="1" dirty="0">
                <a:solidFill>
                  <a:srgbClr val="FFFFFF"/>
                </a:solidFill>
              </a:rPr>
              <a:t>Communication Plan: Summary</a:t>
            </a:r>
          </a:p>
        </p:txBody>
      </p:sp>
      <p:sp>
        <p:nvSpPr>
          <p:cNvPr id="3" name="Content Placeholder 2">
            <a:extLst>
              <a:ext uri="{FF2B5EF4-FFF2-40B4-BE49-F238E27FC236}">
                <a16:creationId xmlns:a16="http://schemas.microsoft.com/office/drawing/2014/main" id="{FCDEE9D6-BC41-48E0-80BA-6C20D031B24B}"/>
              </a:ext>
            </a:extLst>
          </p:cNvPr>
          <p:cNvSpPr>
            <a:spLocks noGrp="1"/>
          </p:cNvSpPr>
          <p:nvPr>
            <p:ph idx="1"/>
          </p:nvPr>
        </p:nvSpPr>
        <p:spPr>
          <a:xfrm>
            <a:off x="459350" y="2386037"/>
            <a:ext cx="11325212" cy="3683358"/>
          </a:xfrm>
        </p:spPr>
        <p:txBody>
          <a:bodyPr anchor="ctr">
            <a:noAutofit/>
          </a:bodyPr>
          <a:lstStyle/>
          <a:p>
            <a:pPr marL="0" indent="0">
              <a:buNone/>
            </a:pPr>
            <a:r>
              <a:rPr lang="en-US" b="1" dirty="0"/>
              <a:t>Through the different strategies and resources, we hope to effectively disseminate information on the policy change in a clear and straightforward manner.</a:t>
            </a:r>
            <a:endParaRPr lang="en-US" dirty="0"/>
          </a:p>
          <a:p>
            <a:pPr marL="0" indent="0">
              <a:buNone/>
            </a:pPr>
            <a:r>
              <a:rPr lang="en-US" b="1" dirty="0"/>
              <a:t> </a:t>
            </a:r>
            <a:endParaRPr lang="en-US" dirty="0"/>
          </a:p>
          <a:p>
            <a:pPr marL="0" indent="0">
              <a:buNone/>
            </a:pPr>
            <a:r>
              <a:rPr lang="en-US" b="1" dirty="0"/>
              <a:t>The Plan envisions partnerships among key stakeholders: Bishops, Members of Clergy and Licensed Church Workers, Sunday School Teachers, Congregants, Parents, and children</a:t>
            </a:r>
            <a:endParaRPr lang="en-US" dirty="0"/>
          </a:p>
          <a:p>
            <a:pPr marL="0" indent="0">
              <a:buNone/>
            </a:pPr>
            <a:r>
              <a:rPr lang="en-US" b="1" dirty="0"/>
              <a:t> </a:t>
            </a:r>
            <a:endParaRPr lang="en-US" dirty="0"/>
          </a:p>
          <a:p>
            <a:pPr marL="0" indent="0">
              <a:buNone/>
            </a:pPr>
            <a:r>
              <a:rPr lang="en-US" b="1" dirty="0"/>
              <a:t>Diocesan Communication Teams will also be required to coordinate the activities being proposed. </a:t>
            </a:r>
            <a:endParaRPr lang="en-US" dirty="0"/>
          </a:p>
          <a:p>
            <a:pPr marL="0" indent="0">
              <a:buNone/>
            </a:pPr>
            <a:r>
              <a:rPr lang="en-US" b="1" dirty="0"/>
              <a:t> </a:t>
            </a:r>
            <a:endParaRPr lang="en-US" dirty="0"/>
          </a:p>
        </p:txBody>
      </p:sp>
    </p:spTree>
    <p:extLst>
      <p:ext uri="{BB962C8B-B14F-4D97-AF65-F5344CB8AC3E}">
        <p14:creationId xmlns:p14="http://schemas.microsoft.com/office/powerpoint/2010/main" val="24202184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2">
            <a:extLst>
              <a:ext uri="{FF2B5EF4-FFF2-40B4-BE49-F238E27FC236}">
                <a16:creationId xmlns:a16="http://schemas.microsoft.com/office/drawing/2014/main" id="{3E7617D3-41BE-45EF-B1EA-191D88BAA371}"/>
              </a:ext>
            </a:extLst>
          </p:cNvPr>
          <p:cNvSpPr txBox="1">
            <a:spLocks noChangeArrowheads="1"/>
          </p:cNvSpPr>
          <p:nvPr/>
        </p:nvSpPr>
        <p:spPr bwMode="auto">
          <a:xfrm>
            <a:off x="3173249" y="1075900"/>
            <a:ext cx="4183380" cy="4404360"/>
          </a:xfrm>
          <a:prstGeom prst="rect">
            <a:avLst/>
          </a:prstGeom>
          <a:solidFill>
            <a:srgbClr val="282660">
              <a:lumMod val="60000"/>
              <a:lumOff val="40000"/>
            </a:srgbClr>
          </a:solidFill>
          <a:ln w="9525">
            <a:solidFill>
              <a:srgbClr val="000000"/>
            </a:solidFill>
            <a:miter lim="800000"/>
            <a:headEnd/>
            <a:tailEnd/>
          </a:ln>
        </p:spPr>
        <p:txBody>
          <a:bodyPr rot="0" vert="horz" wrap="square" lIns="91440" tIns="45720" rIns="91440" bIns="45720" anchor="t" anchorCtr="0">
            <a:noAutofit/>
          </a:bodyPr>
          <a:lstStyle/>
          <a:p>
            <a:pPr defTabSz="914400">
              <a:lnSpc>
                <a:spcPct val="115000"/>
              </a:lnSpc>
              <a:spcAft>
                <a:spcPts val="1000"/>
              </a:spcAft>
              <a:defRPr/>
            </a:pPr>
            <a:r>
              <a:rPr lang="en-US" sz="1400" b="1"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rPr>
              <a:t> </a:t>
            </a:r>
            <a:endParaRPr lang="en-US" sz="1400"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endParaRPr>
          </a:p>
          <a:p>
            <a:pPr defTabSz="914400">
              <a:lnSpc>
                <a:spcPct val="115000"/>
              </a:lnSpc>
              <a:spcAft>
                <a:spcPts val="1000"/>
              </a:spcAft>
              <a:defRPr/>
            </a:pPr>
            <a:r>
              <a:rPr lang="en-US" sz="6000" b="1"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rPr>
              <a:t>Stage 1</a:t>
            </a:r>
            <a:endParaRPr lang="en-US" sz="1400"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endParaRPr>
          </a:p>
          <a:p>
            <a:pPr defTabSz="914400">
              <a:lnSpc>
                <a:spcPct val="115000"/>
              </a:lnSpc>
              <a:spcAft>
                <a:spcPts val="1000"/>
              </a:spcAft>
              <a:defRPr/>
            </a:pPr>
            <a:r>
              <a:rPr lang="en-US" sz="6000" b="1"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rPr>
              <a:t>Getting the Word Out</a:t>
            </a:r>
            <a:endParaRPr lang="en-US" sz="1400"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endParaRPr>
          </a:p>
          <a:p>
            <a:pPr defTabSz="914400">
              <a:lnSpc>
                <a:spcPct val="115000"/>
              </a:lnSpc>
              <a:defRPr/>
            </a:pPr>
            <a:r>
              <a:rPr lang="en-US" sz="1400"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5392601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B725324-1B3B-4300-8493-7125E14F0140}"/>
              </a:ext>
            </a:extLst>
          </p:cNvPr>
          <p:cNvSpPr>
            <a:spLocks noGrp="1"/>
          </p:cNvSpPr>
          <p:nvPr>
            <p:ph type="title"/>
          </p:nvPr>
        </p:nvSpPr>
        <p:spPr>
          <a:xfrm>
            <a:off x="1371599" y="294538"/>
            <a:ext cx="9895951" cy="1033669"/>
          </a:xfrm>
        </p:spPr>
        <p:txBody>
          <a:bodyPr>
            <a:normAutofit/>
          </a:bodyPr>
          <a:lstStyle/>
          <a:p>
            <a:pPr algn="ctr"/>
            <a:r>
              <a:rPr lang="en-US" sz="4000" b="1" dirty="0">
                <a:solidFill>
                  <a:srgbClr val="FFFFFF"/>
                </a:solidFill>
              </a:rPr>
              <a:t>1. Getting the Word Out:</a:t>
            </a:r>
            <a:endParaRPr lang="en-US" sz="4000" dirty="0">
              <a:solidFill>
                <a:srgbClr val="FFFFFF"/>
              </a:solidFill>
            </a:endParaRPr>
          </a:p>
        </p:txBody>
      </p:sp>
      <p:sp>
        <p:nvSpPr>
          <p:cNvPr id="3" name="Content Placeholder 2">
            <a:extLst>
              <a:ext uri="{FF2B5EF4-FFF2-40B4-BE49-F238E27FC236}">
                <a16:creationId xmlns:a16="http://schemas.microsoft.com/office/drawing/2014/main" id="{EDBA014B-D52F-4333-9F39-3ADAC7F7C0BB}"/>
              </a:ext>
            </a:extLst>
          </p:cNvPr>
          <p:cNvSpPr>
            <a:spLocks noGrp="1"/>
          </p:cNvSpPr>
          <p:nvPr>
            <p:ph idx="1"/>
          </p:nvPr>
        </p:nvSpPr>
        <p:spPr>
          <a:xfrm>
            <a:off x="1371599" y="2318197"/>
            <a:ext cx="9724031" cy="3683358"/>
          </a:xfrm>
        </p:spPr>
        <p:txBody>
          <a:bodyPr anchor="ctr">
            <a:normAutofit/>
          </a:bodyPr>
          <a:lstStyle/>
          <a:p>
            <a:pPr marL="0" indent="0">
              <a:buNone/>
            </a:pPr>
            <a:r>
              <a:rPr lang="en-US" b="1" dirty="0"/>
              <a:t>This is the promotion phase of the Plan.</a:t>
            </a:r>
          </a:p>
          <a:p>
            <a:pPr marL="0" indent="0">
              <a:buNone/>
            </a:pPr>
            <a:r>
              <a:rPr lang="en-US" b="1" dirty="0"/>
              <a:t>Promotional videos, discussion events, event launches to promote posters and flyers, and Sunday School Resources will be used to ensure that:</a:t>
            </a:r>
          </a:p>
          <a:p>
            <a:pPr marL="0" indent="0">
              <a:buNone/>
            </a:pPr>
            <a:r>
              <a:rPr lang="en-US" b="1" dirty="0"/>
              <a:t>All members of the Province hear that there will be a policy change, </a:t>
            </a:r>
          </a:p>
          <a:p>
            <a:pPr marL="0" indent="0">
              <a:buNone/>
            </a:pPr>
            <a:r>
              <a:rPr lang="en-US" b="1" dirty="0"/>
              <a:t>what it will be and </a:t>
            </a:r>
          </a:p>
          <a:p>
            <a:pPr marL="0" indent="0">
              <a:buNone/>
            </a:pPr>
            <a:r>
              <a:rPr lang="en-US" b="1" dirty="0"/>
              <a:t>when it will become effective.</a:t>
            </a:r>
            <a:endParaRPr lang="en-US" dirty="0"/>
          </a:p>
        </p:txBody>
      </p:sp>
    </p:spTree>
    <p:extLst>
      <p:ext uri="{BB962C8B-B14F-4D97-AF65-F5344CB8AC3E}">
        <p14:creationId xmlns:p14="http://schemas.microsoft.com/office/powerpoint/2010/main" val="3916680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2">
            <a:extLst>
              <a:ext uri="{FF2B5EF4-FFF2-40B4-BE49-F238E27FC236}">
                <a16:creationId xmlns:a16="http://schemas.microsoft.com/office/drawing/2014/main" id="{38D453E3-4368-47CB-8288-CDD6B43333CE}"/>
              </a:ext>
            </a:extLst>
          </p:cNvPr>
          <p:cNvSpPr txBox="1">
            <a:spLocks noChangeArrowheads="1"/>
          </p:cNvSpPr>
          <p:nvPr/>
        </p:nvSpPr>
        <p:spPr bwMode="auto">
          <a:xfrm>
            <a:off x="2502396" y="958789"/>
            <a:ext cx="5635468" cy="4245521"/>
          </a:xfrm>
          <a:prstGeom prst="rect">
            <a:avLst/>
          </a:prstGeom>
          <a:solidFill>
            <a:srgbClr val="93C842">
              <a:lumMod val="75000"/>
            </a:srgbClr>
          </a:solidFill>
          <a:ln w="9525">
            <a:solidFill>
              <a:srgbClr val="000000"/>
            </a:solidFill>
            <a:miter lim="800000"/>
            <a:headEnd/>
            <a:tailEnd/>
          </a:ln>
        </p:spPr>
        <p:txBody>
          <a:bodyPr rot="0" vert="horz" wrap="square" lIns="91440" tIns="45720" rIns="91440" bIns="45720" anchor="t" anchorCtr="0">
            <a:spAutoFit/>
          </a:bodyPr>
          <a:lstStyle/>
          <a:p>
            <a:pPr defTabSz="914400">
              <a:lnSpc>
                <a:spcPct val="115000"/>
              </a:lnSpc>
              <a:defRPr/>
            </a:pPr>
            <a:r>
              <a:rPr lang="en-US" sz="6000" b="1"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rPr>
              <a:t>Stage 2</a:t>
            </a:r>
            <a:endParaRPr lang="en-US" sz="1400"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endParaRPr>
          </a:p>
          <a:p>
            <a:pPr defTabSz="914400">
              <a:lnSpc>
                <a:spcPct val="115000"/>
              </a:lnSpc>
              <a:defRPr/>
            </a:pPr>
            <a:r>
              <a:rPr lang="en-US" sz="6000" b="1"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rPr>
              <a:t> </a:t>
            </a:r>
            <a:endParaRPr lang="en-US" sz="1400"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endParaRPr>
          </a:p>
          <a:p>
            <a:pPr defTabSz="914400">
              <a:lnSpc>
                <a:spcPct val="115000"/>
              </a:lnSpc>
              <a:defRPr/>
            </a:pPr>
            <a:r>
              <a:rPr lang="en-US" sz="6000" b="1"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rPr>
              <a:t>TEACHING </a:t>
            </a:r>
            <a:endParaRPr lang="en-US" sz="1400"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endParaRPr>
          </a:p>
          <a:p>
            <a:pPr defTabSz="914400">
              <a:lnSpc>
                <a:spcPct val="115000"/>
              </a:lnSpc>
              <a:defRPr/>
            </a:pPr>
            <a:r>
              <a:rPr lang="en-US" sz="6000" b="1"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rPr>
              <a:t>TIME</a:t>
            </a:r>
            <a:endParaRPr lang="en-US" sz="1400"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678045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E1B8211-2118-4A3D-BA05-DBD0D30CA694}"/>
              </a:ext>
            </a:extLst>
          </p:cNvPr>
          <p:cNvSpPr>
            <a:spLocks noGrp="1"/>
          </p:cNvSpPr>
          <p:nvPr>
            <p:ph type="title"/>
          </p:nvPr>
        </p:nvSpPr>
        <p:spPr>
          <a:xfrm>
            <a:off x="1371599" y="294538"/>
            <a:ext cx="9895951" cy="1033669"/>
          </a:xfrm>
        </p:spPr>
        <p:txBody>
          <a:bodyPr>
            <a:normAutofit/>
          </a:bodyPr>
          <a:lstStyle/>
          <a:p>
            <a:pPr algn="ctr"/>
            <a:r>
              <a:rPr lang="en-US" sz="4000" b="1" dirty="0">
                <a:solidFill>
                  <a:srgbClr val="FFFFFF"/>
                </a:solidFill>
              </a:rPr>
              <a:t>2. Teaching Time:</a:t>
            </a:r>
            <a:endParaRPr lang="en-US" sz="4000" dirty="0">
              <a:solidFill>
                <a:srgbClr val="FFFFFF"/>
              </a:solidFill>
            </a:endParaRPr>
          </a:p>
        </p:txBody>
      </p:sp>
      <p:sp>
        <p:nvSpPr>
          <p:cNvPr id="3" name="Content Placeholder 2">
            <a:extLst>
              <a:ext uri="{FF2B5EF4-FFF2-40B4-BE49-F238E27FC236}">
                <a16:creationId xmlns:a16="http://schemas.microsoft.com/office/drawing/2014/main" id="{0E3C46FF-46FD-407D-B8DA-620CA1C0D548}"/>
              </a:ext>
            </a:extLst>
          </p:cNvPr>
          <p:cNvSpPr>
            <a:spLocks noGrp="1"/>
          </p:cNvSpPr>
          <p:nvPr>
            <p:ph idx="1"/>
          </p:nvPr>
        </p:nvSpPr>
        <p:spPr>
          <a:xfrm>
            <a:off x="1371599" y="2318197"/>
            <a:ext cx="9724031" cy="3683358"/>
          </a:xfrm>
        </p:spPr>
        <p:txBody>
          <a:bodyPr anchor="ctr">
            <a:normAutofit/>
          </a:bodyPr>
          <a:lstStyle/>
          <a:p>
            <a:pPr marL="0" indent="0">
              <a:buNone/>
            </a:pPr>
            <a:r>
              <a:rPr lang="en-US" b="1" dirty="0"/>
              <a:t>The Plan requires teaching about Baptism and the impact of the Policy change to Baptism as the Gateway to Holy Communion. </a:t>
            </a:r>
          </a:p>
          <a:p>
            <a:pPr marL="0" indent="0">
              <a:buNone/>
            </a:pPr>
            <a:r>
              <a:rPr lang="en-US" b="1" dirty="0"/>
              <a:t>Diocesan Communication Teams will be required to organize sessions to target the main stakeholders who will actually teach in the local congregations, i.e., Members of clergy and Licensed Church Workers and Sunday School Teachers.</a:t>
            </a:r>
            <a:endParaRPr lang="en-US" dirty="0"/>
          </a:p>
          <a:p>
            <a:pPr marL="0" indent="0">
              <a:buNone/>
            </a:pPr>
            <a:r>
              <a:rPr lang="en-US" b="1" dirty="0"/>
              <a:t> </a:t>
            </a:r>
            <a:endParaRPr lang="en-US" dirty="0"/>
          </a:p>
          <a:p>
            <a:pPr marL="0" indent="0">
              <a:buNone/>
            </a:pPr>
            <a:endParaRPr lang="en-US" sz="2000" dirty="0"/>
          </a:p>
        </p:txBody>
      </p:sp>
    </p:spTree>
    <p:extLst>
      <p:ext uri="{BB962C8B-B14F-4D97-AF65-F5344CB8AC3E}">
        <p14:creationId xmlns:p14="http://schemas.microsoft.com/office/powerpoint/2010/main" val="246111852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48F17A5-2238-4B7F-93EF-2341423C2DCE}"/>
              </a:ext>
            </a:extLst>
          </p:cNvPr>
          <p:cNvSpPr>
            <a:spLocks noGrp="1"/>
          </p:cNvSpPr>
          <p:nvPr>
            <p:ph type="title"/>
          </p:nvPr>
        </p:nvSpPr>
        <p:spPr>
          <a:xfrm>
            <a:off x="1371599" y="294538"/>
            <a:ext cx="9895951" cy="1033669"/>
          </a:xfrm>
        </p:spPr>
        <p:txBody>
          <a:bodyPr>
            <a:normAutofit/>
          </a:bodyPr>
          <a:lstStyle/>
          <a:p>
            <a:pPr algn="ctr"/>
            <a:r>
              <a:rPr lang="en-US" sz="4000" b="1" dirty="0">
                <a:solidFill>
                  <a:srgbClr val="FFFFFF"/>
                </a:solidFill>
              </a:rPr>
              <a:t>Teaching Topics</a:t>
            </a:r>
          </a:p>
        </p:txBody>
      </p:sp>
      <p:sp>
        <p:nvSpPr>
          <p:cNvPr id="3" name="Content Placeholder 2">
            <a:extLst>
              <a:ext uri="{FF2B5EF4-FFF2-40B4-BE49-F238E27FC236}">
                <a16:creationId xmlns:a16="http://schemas.microsoft.com/office/drawing/2014/main" id="{04B803D2-AB20-4495-AC8B-270C6A82B0C3}"/>
              </a:ext>
            </a:extLst>
          </p:cNvPr>
          <p:cNvSpPr>
            <a:spLocks noGrp="1"/>
          </p:cNvSpPr>
          <p:nvPr>
            <p:ph idx="1"/>
          </p:nvPr>
        </p:nvSpPr>
        <p:spPr>
          <a:xfrm>
            <a:off x="895739" y="2318197"/>
            <a:ext cx="10730204" cy="3683358"/>
          </a:xfrm>
        </p:spPr>
        <p:txBody>
          <a:bodyPr anchor="ctr">
            <a:normAutofit fontScale="92500" lnSpcReduction="10000"/>
          </a:bodyPr>
          <a:lstStyle/>
          <a:p>
            <a:pPr marL="0" indent="0">
              <a:buNone/>
            </a:pPr>
            <a:r>
              <a:rPr lang="en-US" sz="2000" b="1" dirty="0"/>
              <a:t>Topics Include:</a:t>
            </a:r>
            <a:endParaRPr lang="en-US" sz="2000" dirty="0"/>
          </a:p>
          <a:p>
            <a:pPr marL="0" indent="0">
              <a:buNone/>
            </a:pPr>
            <a:r>
              <a:rPr lang="en-US" sz="2000" b="1" dirty="0"/>
              <a:t> </a:t>
            </a:r>
            <a:endParaRPr lang="en-US" sz="2000" dirty="0"/>
          </a:p>
          <a:p>
            <a:pPr marL="0" indent="0">
              <a:buNone/>
            </a:pPr>
            <a:r>
              <a:rPr lang="en-US" sz="2000" b="1" dirty="0"/>
              <a:t>1. What is Baptism – Theology of Baptism</a:t>
            </a:r>
            <a:endParaRPr lang="en-US" sz="2000" dirty="0"/>
          </a:p>
          <a:p>
            <a:pPr marL="0" indent="0">
              <a:buNone/>
            </a:pPr>
            <a:r>
              <a:rPr lang="en-US" sz="2000" b="1" dirty="0"/>
              <a:t>2. What is Holy Communion</a:t>
            </a:r>
            <a:endParaRPr lang="en-US" sz="2000" dirty="0"/>
          </a:p>
          <a:p>
            <a:pPr marL="0" indent="0">
              <a:buNone/>
            </a:pPr>
            <a:r>
              <a:rPr lang="en-US" sz="2000" b="1" dirty="0"/>
              <a:t>3. History of Confirmation</a:t>
            </a:r>
            <a:endParaRPr lang="en-US" sz="2000" dirty="0"/>
          </a:p>
          <a:p>
            <a:pPr marL="0" indent="0">
              <a:buNone/>
            </a:pPr>
            <a:r>
              <a:rPr lang="en-US" sz="2000" b="1" dirty="0"/>
              <a:t>4. Why the need for a change to Baptism as the gateway to Holy Communion</a:t>
            </a:r>
            <a:endParaRPr lang="en-US" sz="2000" dirty="0"/>
          </a:p>
          <a:p>
            <a:pPr marL="0" indent="0">
              <a:buNone/>
            </a:pPr>
            <a:r>
              <a:rPr lang="en-US" sz="2000" b="1" dirty="0"/>
              <a:t>5. How to engage families in determining that their child/ ward is ready to receive Holy Communion</a:t>
            </a:r>
            <a:endParaRPr lang="en-US" sz="2000" dirty="0"/>
          </a:p>
          <a:p>
            <a:pPr marL="0" indent="0">
              <a:buNone/>
            </a:pPr>
            <a:r>
              <a:rPr lang="en-US" sz="2000" b="1" dirty="0"/>
              <a:t>6. How to engage the wider church in understanding Baptism, Holy Communion and Confirmation</a:t>
            </a:r>
            <a:endParaRPr lang="en-US" sz="2000" dirty="0"/>
          </a:p>
          <a:p>
            <a:pPr marL="0" indent="0">
              <a:buNone/>
            </a:pPr>
            <a:r>
              <a:rPr lang="en-US" sz="2000" b="1" dirty="0"/>
              <a:t>7. How to teach Sunday School teachers to engage children in understanding Baptism</a:t>
            </a:r>
            <a:endParaRPr lang="en-US" sz="2000" dirty="0"/>
          </a:p>
          <a:p>
            <a:pPr marL="0" indent="0">
              <a:buNone/>
            </a:pPr>
            <a:r>
              <a:rPr lang="en-US" sz="1400" b="1" dirty="0"/>
              <a:t> </a:t>
            </a:r>
            <a:endParaRPr lang="en-US" sz="1400" dirty="0"/>
          </a:p>
        </p:txBody>
      </p:sp>
    </p:spTree>
    <p:extLst>
      <p:ext uri="{BB962C8B-B14F-4D97-AF65-F5344CB8AC3E}">
        <p14:creationId xmlns:p14="http://schemas.microsoft.com/office/powerpoint/2010/main" val="16654515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a:extLst>
              <a:ext uri="{FF2B5EF4-FFF2-40B4-BE49-F238E27FC236}">
                <a16:creationId xmlns:a16="http://schemas.microsoft.com/office/drawing/2014/main" id="{B35EEC2F-C1F2-4A81-9B32-6CEA5AA3A1D1}"/>
              </a:ext>
            </a:extLst>
          </p:cNvPr>
          <p:cNvSpPr txBox="1">
            <a:spLocks noChangeArrowheads="1"/>
          </p:cNvSpPr>
          <p:nvPr/>
        </p:nvSpPr>
        <p:spPr bwMode="auto">
          <a:xfrm>
            <a:off x="2686975" y="1257074"/>
            <a:ext cx="5407056" cy="4477900"/>
          </a:xfrm>
          <a:prstGeom prst="rect">
            <a:avLst/>
          </a:prstGeom>
          <a:solidFill>
            <a:srgbClr val="CC0000"/>
          </a:solidFill>
          <a:ln w="9525">
            <a:solidFill>
              <a:srgbClr val="000000"/>
            </a:solidFill>
            <a:miter lim="800000"/>
            <a:headEnd/>
            <a:tailEnd/>
          </a:ln>
        </p:spPr>
        <p:txBody>
          <a:bodyPr rot="0" vert="horz" wrap="square" lIns="91440" tIns="45720" rIns="91440" bIns="45720" anchor="t" anchorCtr="0">
            <a:noAutofit/>
          </a:bodyPr>
          <a:lstStyle/>
          <a:p>
            <a:pPr>
              <a:lnSpc>
                <a:spcPct val="115000"/>
              </a:lnSpc>
            </a:pPr>
            <a:r>
              <a:rPr lang="en-US" sz="7200" b="1">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rPr>
              <a:t> </a:t>
            </a:r>
            <a:endParaRPr lang="en-US" sz="140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endParaRPr>
          </a:p>
          <a:p>
            <a:pPr>
              <a:lnSpc>
                <a:spcPct val="115000"/>
              </a:lnSpc>
            </a:pPr>
            <a:r>
              <a:rPr lang="en-US" sz="5000" b="1">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rPr>
              <a:t>TEACHING RESOURCES</a:t>
            </a:r>
            <a:endParaRPr lang="en-US" sz="140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67666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9" name="Rectangle 28">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Freeform: Shape 36">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9" name="Rectangle 38">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3BD0EFA-ABEC-490B-B27D-3B609EF538E1}"/>
              </a:ext>
            </a:extLst>
          </p:cNvPr>
          <p:cNvSpPr>
            <a:spLocks noGrp="1"/>
          </p:cNvSpPr>
          <p:nvPr>
            <p:ph type="title"/>
          </p:nvPr>
        </p:nvSpPr>
        <p:spPr>
          <a:xfrm>
            <a:off x="466722" y="586855"/>
            <a:ext cx="3201366" cy="3387497"/>
          </a:xfrm>
        </p:spPr>
        <p:txBody>
          <a:bodyPr anchor="b">
            <a:normAutofit/>
          </a:bodyPr>
          <a:lstStyle/>
          <a:p>
            <a:pPr algn="r"/>
            <a:r>
              <a:rPr lang="en-US" sz="4000" b="1" dirty="0">
                <a:solidFill>
                  <a:srgbClr val="FFFFFF"/>
                </a:solidFill>
              </a:rPr>
              <a:t>What is “Baptism as the Gateway </a:t>
            </a:r>
            <a:br>
              <a:rPr lang="en-US" sz="4000" b="1" dirty="0">
                <a:solidFill>
                  <a:srgbClr val="FFFFFF"/>
                </a:solidFill>
              </a:rPr>
            </a:br>
            <a:r>
              <a:rPr lang="en-US" sz="4000" b="1" dirty="0">
                <a:solidFill>
                  <a:srgbClr val="FFFFFF"/>
                </a:solidFill>
              </a:rPr>
              <a:t>to Holy Communion”</a:t>
            </a:r>
          </a:p>
        </p:txBody>
      </p:sp>
      <p:sp>
        <p:nvSpPr>
          <p:cNvPr id="3" name="Content Placeholder 2">
            <a:extLst>
              <a:ext uri="{FF2B5EF4-FFF2-40B4-BE49-F238E27FC236}">
                <a16:creationId xmlns:a16="http://schemas.microsoft.com/office/drawing/2014/main" id="{84171761-8F93-43CC-AA6E-BEB28F83F9FE}"/>
              </a:ext>
            </a:extLst>
          </p:cNvPr>
          <p:cNvSpPr>
            <a:spLocks noGrp="1"/>
          </p:cNvSpPr>
          <p:nvPr>
            <p:ph idx="1"/>
          </p:nvPr>
        </p:nvSpPr>
        <p:spPr>
          <a:xfrm>
            <a:off x="4591051" y="649480"/>
            <a:ext cx="6774556" cy="5546047"/>
          </a:xfrm>
        </p:spPr>
        <p:txBody>
          <a:bodyPr anchor="ctr">
            <a:normAutofit/>
          </a:bodyPr>
          <a:lstStyle/>
          <a:p>
            <a:pPr marL="0" indent="0">
              <a:buNone/>
            </a:pPr>
            <a:r>
              <a:rPr lang="en-US" b="1" dirty="0">
                <a:latin typeface="Times New Roman" panose="02020603050405020304" pitchFamily="18" charset="0"/>
                <a:ea typeface="Times New Roman" panose="02020603050405020304" pitchFamily="18" charset="0"/>
                <a:cs typeface="Times New Roman" panose="02020603050405020304" pitchFamily="18" charset="0"/>
              </a:rPr>
              <a:t>Baptism as the Gateway to Holy Communion refers to a change in the application of the use of baptism. </a:t>
            </a:r>
          </a:p>
          <a:p>
            <a:pPr marL="0" indent="0">
              <a:buNone/>
            </a:pPr>
            <a:r>
              <a:rPr lang="en-US" b="1" dirty="0">
                <a:latin typeface="Times New Roman" panose="02020603050405020304" pitchFamily="18" charset="0"/>
                <a:ea typeface="Times New Roman" panose="02020603050405020304" pitchFamily="18" charset="0"/>
                <a:cs typeface="Times New Roman" panose="02020603050405020304" pitchFamily="18" charset="0"/>
              </a:rPr>
              <a:t>Baptism is a complete initiation sacrament which makes each person a full member of the Church, the Body of Christ. </a:t>
            </a:r>
          </a:p>
          <a:p>
            <a:pPr marL="0" indent="0">
              <a:buNone/>
            </a:pPr>
            <a:r>
              <a:rPr lang="en-US" b="1" dirty="0">
                <a:latin typeface="Times New Roman" panose="02020603050405020304" pitchFamily="18" charset="0"/>
                <a:ea typeface="Times New Roman" panose="02020603050405020304" pitchFamily="18" charset="0"/>
                <a:cs typeface="Times New Roman" panose="02020603050405020304" pitchFamily="18" charset="0"/>
              </a:rPr>
              <a:t>Therefore, no additional steps or processes will be required before baptized persons are able to receive Holy Eucharist. </a:t>
            </a:r>
          </a:p>
          <a:p>
            <a:pPr marL="0" indent="0">
              <a:buNone/>
            </a:pPr>
            <a:endParaRPr lang="en-US" sz="2000" dirty="0"/>
          </a:p>
        </p:txBody>
      </p:sp>
    </p:spTree>
    <p:extLst>
      <p:ext uri="{BB962C8B-B14F-4D97-AF65-F5344CB8AC3E}">
        <p14:creationId xmlns:p14="http://schemas.microsoft.com/office/powerpoint/2010/main" val="58043385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1299E7A-9B84-4E27-A303-BED69EBB1580}"/>
              </a:ext>
            </a:extLst>
          </p:cNvPr>
          <p:cNvSpPr>
            <a:spLocks noGrp="1"/>
          </p:cNvSpPr>
          <p:nvPr>
            <p:ph type="title"/>
          </p:nvPr>
        </p:nvSpPr>
        <p:spPr>
          <a:xfrm>
            <a:off x="1371599" y="294538"/>
            <a:ext cx="9895951" cy="1033669"/>
          </a:xfrm>
        </p:spPr>
        <p:txBody>
          <a:bodyPr>
            <a:normAutofit/>
          </a:bodyPr>
          <a:lstStyle/>
          <a:p>
            <a:pPr algn="ctr"/>
            <a:r>
              <a:rPr lang="en-US" sz="3400" b="1" dirty="0">
                <a:solidFill>
                  <a:srgbClr val="FFFFFF"/>
                </a:solidFill>
              </a:rPr>
              <a:t>3. Teaching Resources:</a:t>
            </a:r>
            <a:br>
              <a:rPr lang="en-US" sz="3400" dirty="0">
                <a:solidFill>
                  <a:srgbClr val="FFFFFF"/>
                </a:solidFill>
              </a:rPr>
            </a:br>
            <a:endParaRPr lang="en-US" sz="3400" dirty="0">
              <a:solidFill>
                <a:srgbClr val="FFFFFF"/>
              </a:solidFill>
            </a:endParaRPr>
          </a:p>
        </p:txBody>
      </p:sp>
      <p:sp>
        <p:nvSpPr>
          <p:cNvPr id="3" name="Content Placeholder 2">
            <a:extLst>
              <a:ext uri="{FF2B5EF4-FFF2-40B4-BE49-F238E27FC236}">
                <a16:creationId xmlns:a16="http://schemas.microsoft.com/office/drawing/2014/main" id="{013E1F76-2CBC-400C-913C-5F5833256398}"/>
              </a:ext>
            </a:extLst>
          </p:cNvPr>
          <p:cNvSpPr>
            <a:spLocks noGrp="1"/>
          </p:cNvSpPr>
          <p:nvPr>
            <p:ph idx="1"/>
          </p:nvPr>
        </p:nvSpPr>
        <p:spPr>
          <a:xfrm>
            <a:off x="914400" y="2318197"/>
            <a:ext cx="10725149" cy="3683358"/>
          </a:xfrm>
        </p:spPr>
        <p:txBody>
          <a:bodyPr anchor="ctr">
            <a:noAutofit/>
          </a:bodyPr>
          <a:lstStyle/>
          <a:p>
            <a:pPr marL="0" indent="0">
              <a:buNone/>
            </a:pPr>
            <a:r>
              <a:rPr lang="en-US" sz="3200" b="1" dirty="0"/>
              <a:t>For the Communication Plan to be effective, there must be supporting resources that are agreed upon and accessible across the Province.</a:t>
            </a:r>
          </a:p>
          <a:p>
            <a:pPr marL="0" indent="0">
              <a:buNone/>
            </a:pPr>
            <a:endParaRPr lang="en-US" sz="3200" b="1" dirty="0"/>
          </a:p>
          <a:p>
            <a:pPr marL="0" indent="0">
              <a:buNone/>
            </a:pPr>
            <a:r>
              <a:rPr lang="en-US" sz="3200" b="1" dirty="0"/>
              <a:t>Specific resources will be made available to their target group.</a:t>
            </a:r>
          </a:p>
          <a:p>
            <a:pPr marL="0" indent="0">
              <a:buNone/>
            </a:pPr>
            <a:r>
              <a:rPr lang="en-US" sz="3200" b="1" dirty="0"/>
              <a:t>However, all will be made available online at the Provincial website (for Provincial Resources) and Diocesan websites for specific Diocesan resources.</a:t>
            </a:r>
            <a:endParaRPr lang="en-US" sz="3200" dirty="0"/>
          </a:p>
        </p:txBody>
      </p:sp>
    </p:spTree>
    <p:extLst>
      <p:ext uri="{BB962C8B-B14F-4D97-AF65-F5344CB8AC3E}">
        <p14:creationId xmlns:p14="http://schemas.microsoft.com/office/powerpoint/2010/main" val="413154689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5060AD7-E343-459E-9C0B-FE19D629EDE0}"/>
              </a:ext>
            </a:extLst>
          </p:cNvPr>
          <p:cNvSpPr>
            <a:spLocks noGrp="1"/>
          </p:cNvSpPr>
          <p:nvPr>
            <p:ph type="title"/>
          </p:nvPr>
        </p:nvSpPr>
        <p:spPr>
          <a:xfrm>
            <a:off x="1371599" y="294538"/>
            <a:ext cx="9895951" cy="1033669"/>
          </a:xfrm>
        </p:spPr>
        <p:txBody>
          <a:bodyPr>
            <a:normAutofit/>
          </a:bodyPr>
          <a:lstStyle/>
          <a:p>
            <a:pPr algn="ctr"/>
            <a:r>
              <a:rPr lang="en-US" sz="4000" b="1" dirty="0">
                <a:solidFill>
                  <a:srgbClr val="FFFFFF"/>
                </a:solidFill>
              </a:rPr>
              <a:t>List of Resources</a:t>
            </a:r>
          </a:p>
        </p:txBody>
      </p:sp>
      <p:sp>
        <p:nvSpPr>
          <p:cNvPr id="3" name="Content Placeholder 2">
            <a:extLst>
              <a:ext uri="{FF2B5EF4-FFF2-40B4-BE49-F238E27FC236}">
                <a16:creationId xmlns:a16="http://schemas.microsoft.com/office/drawing/2014/main" id="{B56207BE-409A-4578-9A94-EF19958FDD8C}"/>
              </a:ext>
            </a:extLst>
          </p:cNvPr>
          <p:cNvSpPr>
            <a:spLocks noGrp="1"/>
          </p:cNvSpPr>
          <p:nvPr>
            <p:ph idx="1"/>
          </p:nvPr>
        </p:nvSpPr>
        <p:spPr>
          <a:xfrm>
            <a:off x="459351" y="2318197"/>
            <a:ext cx="11380224" cy="3683358"/>
          </a:xfrm>
        </p:spPr>
        <p:txBody>
          <a:bodyPr anchor="ctr">
            <a:normAutofit fontScale="70000" lnSpcReduction="20000"/>
          </a:bodyPr>
          <a:lstStyle/>
          <a:p>
            <a:pPr marL="0" indent="0">
              <a:lnSpc>
                <a:spcPct val="120000"/>
              </a:lnSpc>
              <a:spcBef>
                <a:spcPts val="0"/>
              </a:spcBef>
              <a:buNone/>
            </a:pPr>
            <a:endParaRPr lang="en-US" sz="2000" b="1" dirty="0"/>
          </a:p>
          <a:p>
            <a:pPr marL="0" indent="0">
              <a:lnSpc>
                <a:spcPct val="120000"/>
              </a:lnSpc>
              <a:spcBef>
                <a:spcPts val="0"/>
              </a:spcBef>
              <a:buNone/>
            </a:pPr>
            <a:r>
              <a:rPr lang="en-US" b="1" dirty="0"/>
              <a:t>1. Baptism as the Gateway short answer leaflet (Policy Background Information) Produced in Triplicate </a:t>
            </a:r>
          </a:p>
          <a:p>
            <a:pPr marL="0" indent="0">
              <a:lnSpc>
                <a:spcPct val="120000"/>
              </a:lnSpc>
              <a:spcBef>
                <a:spcPts val="0"/>
              </a:spcBef>
              <a:buNone/>
            </a:pPr>
            <a:endParaRPr lang="en-US" b="1" dirty="0"/>
          </a:p>
          <a:p>
            <a:pPr marL="0" indent="0">
              <a:lnSpc>
                <a:spcPct val="120000"/>
              </a:lnSpc>
              <a:spcBef>
                <a:spcPts val="0"/>
              </a:spcBef>
              <a:buNone/>
            </a:pPr>
            <a:r>
              <a:rPr lang="en-US" b="1" dirty="0"/>
              <a:t>2. Exploring Baptismal Theology </a:t>
            </a:r>
          </a:p>
          <a:p>
            <a:pPr marL="0" indent="0">
              <a:lnSpc>
                <a:spcPct val="120000"/>
              </a:lnSpc>
              <a:spcBef>
                <a:spcPts val="0"/>
              </a:spcBef>
              <a:buNone/>
            </a:pPr>
            <a:endParaRPr lang="en-US" b="1" dirty="0"/>
          </a:p>
          <a:p>
            <a:pPr marL="0" indent="0">
              <a:lnSpc>
                <a:spcPct val="120000"/>
              </a:lnSpc>
              <a:spcBef>
                <a:spcPts val="0"/>
              </a:spcBef>
              <a:buNone/>
            </a:pPr>
            <a:r>
              <a:rPr lang="en-US" b="1" dirty="0"/>
              <a:t>3. Baptism as the Gateway with History of Confirmation booklet </a:t>
            </a:r>
          </a:p>
          <a:p>
            <a:pPr marL="0" indent="0">
              <a:lnSpc>
                <a:spcPct val="120000"/>
              </a:lnSpc>
              <a:spcBef>
                <a:spcPts val="0"/>
              </a:spcBef>
              <a:buNone/>
            </a:pPr>
            <a:endParaRPr lang="en-US" b="1" dirty="0"/>
          </a:p>
          <a:p>
            <a:pPr marL="0" indent="0">
              <a:lnSpc>
                <a:spcPct val="120000"/>
              </a:lnSpc>
              <a:spcBef>
                <a:spcPts val="0"/>
              </a:spcBef>
              <a:buNone/>
            </a:pPr>
            <a:r>
              <a:rPr lang="en-US" b="1" dirty="0"/>
              <a:t>4. Bible Study Guide on Baptism</a:t>
            </a:r>
            <a:endParaRPr lang="en-US" dirty="0"/>
          </a:p>
          <a:p>
            <a:pPr marL="0" indent="0">
              <a:lnSpc>
                <a:spcPct val="120000"/>
              </a:lnSpc>
              <a:spcBef>
                <a:spcPts val="0"/>
              </a:spcBef>
              <a:buNone/>
            </a:pPr>
            <a:endParaRPr lang="en-US" b="1" dirty="0"/>
          </a:p>
          <a:p>
            <a:pPr marL="0" indent="0">
              <a:lnSpc>
                <a:spcPct val="120000"/>
              </a:lnSpc>
              <a:spcBef>
                <a:spcPts val="0"/>
              </a:spcBef>
              <a:buNone/>
            </a:pPr>
            <a:r>
              <a:rPr lang="en-US" b="1" dirty="0"/>
              <a:t>5. Provincial Guidelines on Baptism as the Gateway to Holy Communion (For Church members)  </a:t>
            </a:r>
          </a:p>
          <a:p>
            <a:pPr marL="0" indent="0">
              <a:spcBef>
                <a:spcPts val="0"/>
              </a:spcBef>
              <a:buNone/>
            </a:pPr>
            <a:endParaRPr lang="en-US" sz="2000" b="1" dirty="0"/>
          </a:p>
          <a:p>
            <a:pPr marL="0" indent="0">
              <a:buNone/>
            </a:pPr>
            <a:endParaRPr lang="en-US" sz="2000" dirty="0"/>
          </a:p>
          <a:p>
            <a:pPr marL="0" indent="0">
              <a:buNone/>
            </a:pPr>
            <a:endParaRPr lang="en-US" sz="2000" dirty="0"/>
          </a:p>
        </p:txBody>
      </p:sp>
    </p:spTree>
    <p:extLst>
      <p:ext uri="{BB962C8B-B14F-4D97-AF65-F5344CB8AC3E}">
        <p14:creationId xmlns:p14="http://schemas.microsoft.com/office/powerpoint/2010/main" val="308815552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C16FC358-F5DD-47A8-A87A-D6437F76F635}"/>
              </a:ext>
            </a:extLst>
          </p:cNvPr>
          <p:cNvSpPr>
            <a:spLocks noGrp="1"/>
          </p:cNvSpPr>
          <p:nvPr>
            <p:ph type="title"/>
          </p:nvPr>
        </p:nvSpPr>
        <p:spPr>
          <a:xfrm>
            <a:off x="1371599" y="294538"/>
            <a:ext cx="9895951" cy="1033669"/>
          </a:xfrm>
        </p:spPr>
        <p:txBody>
          <a:bodyPr>
            <a:normAutofit/>
          </a:bodyPr>
          <a:lstStyle/>
          <a:p>
            <a:pPr algn="ctr"/>
            <a:r>
              <a:rPr lang="en-US" sz="4000" b="1" dirty="0">
                <a:solidFill>
                  <a:srgbClr val="FFFFFF"/>
                </a:solidFill>
              </a:rPr>
              <a:t>List of Resources</a:t>
            </a:r>
          </a:p>
        </p:txBody>
      </p:sp>
      <p:sp>
        <p:nvSpPr>
          <p:cNvPr id="3" name="Content Placeholder 2">
            <a:extLst>
              <a:ext uri="{FF2B5EF4-FFF2-40B4-BE49-F238E27FC236}">
                <a16:creationId xmlns:a16="http://schemas.microsoft.com/office/drawing/2014/main" id="{C41D5CB6-22B6-49B6-90C6-49A12F141334}"/>
              </a:ext>
            </a:extLst>
          </p:cNvPr>
          <p:cNvSpPr>
            <a:spLocks noGrp="1"/>
          </p:cNvSpPr>
          <p:nvPr>
            <p:ph idx="1"/>
          </p:nvPr>
        </p:nvSpPr>
        <p:spPr>
          <a:xfrm>
            <a:off x="1371599" y="2318197"/>
            <a:ext cx="9724031" cy="3683358"/>
          </a:xfrm>
        </p:spPr>
        <p:txBody>
          <a:bodyPr anchor="ctr">
            <a:normAutofit/>
          </a:bodyPr>
          <a:lstStyle/>
          <a:p>
            <a:pPr marL="0" indent="0">
              <a:spcBef>
                <a:spcPts val="0"/>
              </a:spcBef>
              <a:buNone/>
            </a:pPr>
            <a:endParaRPr lang="en-US" sz="2000" b="1" dirty="0"/>
          </a:p>
          <a:p>
            <a:pPr marL="0" indent="0">
              <a:spcBef>
                <a:spcPts val="0"/>
              </a:spcBef>
              <a:buNone/>
            </a:pPr>
            <a:r>
              <a:rPr lang="en-US" sz="2400" b="1" dirty="0"/>
              <a:t>6. Provincial Guidelines on Baptism as the Gateway to Holy Communion (For Clergy and Licensed Church Workers)  </a:t>
            </a:r>
          </a:p>
          <a:p>
            <a:pPr marL="0" indent="0">
              <a:spcBef>
                <a:spcPts val="0"/>
              </a:spcBef>
              <a:buNone/>
            </a:pPr>
            <a:endParaRPr lang="en-US" sz="2400" b="1" dirty="0"/>
          </a:p>
          <a:p>
            <a:pPr marL="0" indent="0">
              <a:spcBef>
                <a:spcPts val="0"/>
              </a:spcBef>
              <a:buNone/>
            </a:pPr>
            <a:r>
              <a:rPr lang="en-US" sz="2400" b="1" dirty="0"/>
              <a:t>7. Provincial Guidelines on Baptism as the Gateway to Holy Communion (For Teachers, Parents, and Children)  </a:t>
            </a:r>
          </a:p>
          <a:p>
            <a:pPr marL="0" indent="0">
              <a:spcBef>
                <a:spcPts val="0"/>
              </a:spcBef>
              <a:buNone/>
            </a:pPr>
            <a:endParaRPr lang="en-US" sz="2000" b="1" dirty="0"/>
          </a:p>
          <a:p>
            <a:pPr marL="0" indent="0">
              <a:spcBef>
                <a:spcPts val="0"/>
              </a:spcBef>
              <a:buNone/>
            </a:pPr>
            <a:endParaRPr lang="en-US" sz="2000" b="1" dirty="0"/>
          </a:p>
          <a:p>
            <a:pPr marL="0" indent="0">
              <a:spcBef>
                <a:spcPts val="0"/>
              </a:spcBef>
              <a:buNone/>
            </a:pPr>
            <a:endParaRPr lang="en-US" sz="2000" b="1" dirty="0"/>
          </a:p>
          <a:p>
            <a:pPr marL="0" indent="0">
              <a:spcBef>
                <a:spcPts val="0"/>
              </a:spcBef>
              <a:buNone/>
            </a:pPr>
            <a:endParaRPr lang="en-US" sz="2000" b="1" dirty="0"/>
          </a:p>
          <a:p>
            <a:pPr marL="0" indent="0">
              <a:buNone/>
            </a:pPr>
            <a:endParaRPr lang="en-US" sz="2000" dirty="0"/>
          </a:p>
        </p:txBody>
      </p:sp>
    </p:spTree>
    <p:extLst>
      <p:ext uri="{BB962C8B-B14F-4D97-AF65-F5344CB8AC3E}">
        <p14:creationId xmlns:p14="http://schemas.microsoft.com/office/powerpoint/2010/main" val="380396202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76ED98FE-C199-43C4-8613-4A9F32DD3D32}"/>
              </a:ext>
            </a:extLst>
          </p:cNvPr>
          <p:cNvSpPr>
            <a:spLocks noGrp="1"/>
          </p:cNvSpPr>
          <p:nvPr>
            <p:ph type="title"/>
          </p:nvPr>
        </p:nvSpPr>
        <p:spPr>
          <a:xfrm>
            <a:off x="1371599" y="294538"/>
            <a:ext cx="9895951" cy="1033669"/>
          </a:xfrm>
        </p:spPr>
        <p:txBody>
          <a:bodyPr>
            <a:normAutofit/>
          </a:bodyPr>
          <a:lstStyle/>
          <a:p>
            <a:pPr algn="ctr"/>
            <a:r>
              <a:rPr lang="en-US" sz="4000" b="1" dirty="0">
                <a:solidFill>
                  <a:srgbClr val="FFFFFF"/>
                </a:solidFill>
              </a:rPr>
              <a:t>List of Resources</a:t>
            </a:r>
          </a:p>
        </p:txBody>
      </p:sp>
      <p:sp>
        <p:nvSpPr>
          <p:cNvPr id="3" name="Content Placeholder 2">
            <a:extLst>
              <a:ext uri="{FF2B5EF4-FFF2-40B4-BE49-F238E27FC236}">
                <a16:creationId xmlns:a16="http://schemas.microsoft.com/office/drawing/2014/main" id="{15D5825D-8197-4D14-B342-A65467965956}"/>
              </a:ext>
            </a:extLst>
          </p:cNvPr>
          <p:cNvSpPr>
            <a:spLocks noGrp="1"/>
          </p:cNvSpPr>
          <p:nvPr>
            <p:ph idx="1"/>
          </p:nvPr>
        </p:nvSpPr>
        <p:spPr>
          <a:xfrm>
            <a:off x="765111" y="2318197"/>
            <a:ext cx="10832840" cy="3683358"/>
          </a:xfrm>
        </p:spPr>
        <p:txBody>
          <a:bodyPr anchor="ctr">
            <a:normAutofit fontScale="92500" lnSpcReduction="10000"/>
          </a:bodyPr>
          <a:lstStyle/>
          <a:p>
            <a:pPr marL="0" indent="0">
              <a:spcBef>
                <a:spcPts val="0"/>
              </a:spcBef>
              <a:buNone/>
            </a:pPr>
            <a:r>
              <a:rPr lang="en-US" b="1" dirty="0"/>
              <a:t>8. Sunday School Curriculum: Baptism (containing lesson plans, resource materials, background information)  </a:t>
            </a:r>
          </a:p>
          <a:p>
            <a:pPr marL="0" indent="0">
              <a:spcBef>
                <a:spcPts val="0"/>
              </a:spcBef>
              <a:buNone/>
            </a:pPr>
            <a:endParaRPr lang="en-US" b="1" dirty="0"/>
          </a:p>
          <a:p>
            <a:pPr marL="0" indent="0">
              <a:spcBef>
                <a:spcPts val="0"/>
              </a:spcBef>
              <a:buNone/>
            </a:pPr>
            <a:r>
              <a:rPr lang="en-US" b="1" dirty="0"/>
              <a:t>9. What every Parent should know and teach their child about Baptism (Covenant document)  </a:t>
            </a:r>
          </a:p>
          <a:p>
            <a:pPr marL="0" indent="0">
              <a:spcBef>
                <a:spcPts val="0"/>
              </a:spcBef>
              <a:buNone/>
            </a:pPr>
            <a:endParaRPr lang="en-US" b="1" dirty="0"/>
          </a:p>
          <a:p>
            <a:pPr marL="0" indent="0">
              <a:spcBef>
                <a:spcPts val="0"/>
              </a:spcBef>
              <a:buNone/>
            </a:pPr>
            <a:r>
              <a:rPr lang="en-US" b="1" dirty="0"/>
              <a:t>10. When is your child ready for Holy Communion Booklet  </a:t>
            </a:r>
          </a:p>
          <a:p>
            <a:pPr marL="0" indent="0">
              <a:spcBef>
                <a:spcPts val="0"/>
              </a:spcBef>
              <a:buNone/>
            </a:pPr>
            <a:endParaRPr lang="en-US" b="1" dirty="0"/>
          </a:p>
          <a:p>
            <a:pPr marL="0" indent="0">
              <a:spcBef>
                <a:spcPts val="0"/>
              </a:spcBef>
              <a:buNone/>
            </a:pPr>
            <a:r>
              <a:rPr lang="en-US" b="1" dirty="0"/>
              <a:t>11. Teach me about Holy Communion (Children’s Guide)  </a:t>
            </a:r>
          </a:p>
          <a:p>
            <a:pPr marL="0" indent="0">
              <a:spcBef>
                <a:spcPts val="0"/>
              </a:spcBef>
              <a:buNone/>
            </a:pPr>
            <a:endParaRPr lang="en-US" b="1" dirty="0"/>
          </a:p>
          <a:p>
            <a:pPr marL="0" indent="0">
              <a:spcBef>
                <a:spcPts val="0"/>
              </a:spcBef>
              <a:buNone/>
            </a:pPr>
            <a:r>
              <a:rPr lang="en-US" b="1" dirty="0"/>
              <a:t>12. Flyers &amp; Posters</a:t>
            </a:r>
          </a:p>
          <a:p>
            <a:pPr marL="0" indent="0">
              <a:buNone/>
            </a:pPr>
            <a:endParaRPr lang="en-US" sz="2000" dirty="0"/>
          </a:p>
        </p:txBody>
      </p:sp>
    </p:spTree>
    <p:extLst>
      <p:ext uri="{BB962C8B-B14F-4D97-AF65-F5344CB8AC3E}">
        <p14:creationId xmlns:p14="http://schemas.microsoft.com/office/powerpoint/2010/main" val="94423894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F713AA9-A9EA-40BA-B1BD-8CEAA9074093}"/>
              </a:ext>
            </a:extLst>
          </p:cNvPr>
          <p:cNvGrpSpPr/>
          <p:nvPr/>
        </p:nvGrpSpPr>
        <p:grpSpPr>
          <a:xfrm>
            <a:off x="3284220" y="248578"/>
            <a:ext cx="5623560" cy="6338657"/>
            <a:chOff x="0" y="0"/>
            <a:chExt cx="5623560" cy="6965004"/>
          </a:xfrm>
        </p:grpSpPr>
        <p:sp>
          <p:nvSpPr>
            <p:cNvPr id="8" name="Rectangle 7">
              <a:extLst>
                <a:ext uri="{FF2B5EF4-FFF2-40B4-BE49-F238E27FC236}">
                  <a16:creationId xmlns:a16="http://schemas.microsoft.com/office/drawing/2014/main" id="{CE2200E5-428A-4533-9AF3-7B3B768C910D}"/>
                </a:ext>
              </a:extLst>
            </p:cNvPr>
            <p:cNvSpPr/>
            <p:nvPr/>
          </p:nvSpPr>
          <p:spPr>
            <a:xfrm>
              <a:off x="0" y="0"/>
              <a:ext cx="5623560" cy="6965004"/>
            </a:xfrm>
            <a:prstGeom prst="rect">
              <a:avLst/>
            </a:prstGeom>
            <a:solidFill>
              <a:srgbClr val="A4063E"/>
            </a:solidFill>
            <a:ln w="25400"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defTabSz="914377"/>
              <a:endParaRPr lang="en-US" kern="0">
                <a:solidFill>
                  <a:srgbClr val="FFFFFF"/>
                </a:solidFill>
                <a:latin typeface="Microsoft Sans Serif"/>
              </a:endParaRPr>
            </a:p>
          </p:txBody>
        </p:sp>
        <p:sp>
          <p:nvSpPr>
            <p:cNvPr id="9" name="Text Box 2">
              <a:extLst>
                <a:ext uri="{FF2B5EF4-FFF2-40B4-BE49-F238E27FC236}">
                  <a16:creationId xmlns:a16="http://schemas.microsoft.com/office/drawing/2014/main" id="{31042B95-3427-422B-BCD4-EB257D5563A1}"/>
                </a:ext>
              </a:extLst>
            </p:cNvPr>
            <p:cNvSpPr txBox="1">
              <a:spLocks noChangeArrowheads="1"/>
            </p:cNvSpPr>
            <p:nvPr/>
          </p:nvSpPr>
          <p:spPr bwMode="auto">
            <a:xfrm>
              <a:off x="265471" y="553064"/>
              <a:ext cx="5166360" cy="5783580"/>
            </a:xfrm>
            <a:prstGeom prst="rect">
              <a:avLst/>
            </a:prstGeom>
            <a:noFill/>
            <a:ln w="9525">
              <a:noFill/>
              <a:miter lim="800000"/>
              <a:headEnd/>
              <a:tailEnd/>
            </a:ln>
          </p:spPr>
          <p:txBody>
            <a:bodyPr rot="0" vert="horz" wrap="square" lIns="91440" tIns="45720" rIns="91440" bIns="45720" anchor="t" anchorCtr="0">
              <a:noAutofit/>
            </a:bodyPr>
            <a:lstStyle/>
            <a:p>
              <a:pPr algn="ctr" defTabSz="914377">
                <a:lnSpc>
                  <a:spcPct val="115000"/>
                </a:lnSpc>
              </a:pPr>
              <a:r>
                <a:rPr lang="en-US" sz="3600" b="1"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rPr>
                <a:t>BAPTISM </a:t>
              </a:r>
              <a:endParaRPr lang="en-US" sz="1400"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endParaRPr>
            </a:p>
            <a:p>
              <a:pPr algn="ctr" defTabSz="914377">
                <a:lnSpc>
                  <a:spcPct val="115000"/>
                </a:lnSpc>
              </a:pPr>
              <a:r>
                <a:rPr lang="en-US" sz="3600" b="1"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rPr>
                <a:t>AS THE GATEWAY TO </a:t>
              </a:r>
              <a:endParaRPr lang="en-US" sz="1400"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endParaRPr>
            </a:p>
            <a:p>
              <a:pPr algn="ctr" defTabSz="914377">
                <a:lnSpc>
                  <a:spcPct val="115000"/>
                </a:lnSpc>
              </a:pPr>
              <a:r>
                <a:rPr lang="en-US" sz="3600" b="1"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rPr>
                <a:t>HOLY COMMUNION</a:t>
              </a:r>
              <a:endParaRPr lang="en-US" sz="1400"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endParaRPr>
            </a:p>
            <a:p>
              <a:pPr algn="ctr" defTabSz="914377">
                <a:lnSpc>
                  <a:spcPct val="115000"/>
                </a:lnSpc>
              </a:pPr>
              <a:r>
                <a:rPr lang="en-US" sz="2400" b="1"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rPr>
                <a:t> </a:t>
              </a:r>
              <a:endParaRPr lang="en-US" sz="1400"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endParaRPr>
            </a:p>
            <a:p>
              <a:pPr defTabSz="914377">
                <a:lnSpc>
                  <a:spcPct val="115000"/>
                </a:lnSpc>
              </a:pPr>
              <a:r>
                <a:rPr lang="en-US" sz="2400" b="1"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rPr>
                <a:t> </a:t>
              </a:r>
              <a:endParaRPr lang="en-US" sz="1400"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endParaRPr>
            </a:p>
            <a:p>
              <a:pPr algn="ctr" defTabSz="914377">
                <a:lnSpc>
                  <a:spcPct val="115000"/>
                </a:lnSpc>
              </a:pPr>
              <a:r>
                <a:rPr lang="en-US" sz="2400" b="1"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rPr>
                <a:t>The Church in the</a:t>
              </a:r>
              <a:endParaRPr lang="en-US" sz="1400"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endParaRPr>
            </a:p>
            <a:p>
              <a:pPr algn="ctr" defTabSz="914377">
                <a:lnSpc>
                  <a:spcPct val="115000"/>
                </a:lnSpc>
              </a:pPr>
              <a:r>
                <a:rPr lang="en-US" sz="2400" b="1"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rPr>
                <a:t>Province of the West Indies</a:t>
              </a:r>
              <a:endParaRPr lang="en-US" sz="1400"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endParaRPr>
            </a:p>
            <a:p>
              <a:pPr algn="ctr" defTabSz="914377">
                <a:lnSpc>
                  <a:spcPct val="115000"/>
                </a:lnSpc>
              </a:pPr>
              <a:r>
                <a:rPr lang="en-US" sz="2400" b="1"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rPr>
                <a:t> </a:t>
              </a:r>
              <a:endParaRPr lang="en-US" sz="1400"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endParaRPr>
            </a:p>
            <a:p>
              <a:pPr defTabSz="914377">
                <a:lnSpc>
                  <a:spcPct val="115000"/>
                </a:lnSpc>
              </a:pPr>
              <a:r>
                <a:rPr lang="en-US" sz="2800" b="1"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rPr>
                <a:t>Provincial Communication Plan</a:t>
              </a:r>
              <a:endParaRPr lang="en-US" sz="1400"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endParaRPr>
            </a:p>
            <a:p>
              <a:pPr algn="ctr" defTabSz="914377">
                <a:lnSpc>
                  <a:spcPct val="115000"/>
                </a:lnSpc>
              </a:pPr>
              <a:r>
                <a:rPr lang="en-US" sz="2400" b="1"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rPr>
                <a:t> </a:t>
              </a:r>
              <a:endParaRPr lang="en-US" sz="1400"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endParaRPr>
            </a:p>
            <a:p>
              <a:pPr defTabSz="914377">
                <a:lnSpc>
                  <a:spcPct val="115000"/>
                </a:lnSpc>
              </a:pPr>
              <a:r>
                <a:rPr lang="en-US" sz="2400" b="1"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rPr>
                <a:t> </a:t>
              </a:r>
              <a:endParaRPr lang="en-US" sz="1400"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endParaRPr>
            </a:p>
            <a:p>
              <a:pPr defTabSz="914377">
                <a:lnSpc>
                  <a:spcPct val="115000"/>
                </a:lnSpc>
              </a:pPr>
              <a:r>
                <a:rPr lang="en-US" sz="2400" b="1"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rPr>
                <a:t> </a:t>
              </a:r>
              <a:endParaRPr lang="en-US" sz="1400"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endParaRPr>
            </a:p>
            <a:p>
              <a:pPr defTabSz="914377">
                <a:lnSpc>
                  <a:spcPct val="115000"/>
                </a:lnSpc>
              </a:pPr>
              <a:r>
                <a:rPr lang="en-US" sz="1400" kern="0" dirty="0">
                  <a:solidFill>
                    <a:srgbClr val="FFFFFF"/>
                  </a:solidFill>
                  <a:latin typeface="Microsoft Sans Serif" panose="020B0604020202020204" pitchFamily="34" charset="0"/>
                  <a:ea typeface="Times New Roman" panose="02020603050405020304" pitchFamily="18" charset="0"/>
                  <a:cs typeface="Times New Roman" panose="02020603050405020304" pitchFamily="18" charset="0"/>
                </a:rPr>
                <a:t> </a:t>
              </a:r>
            </a:p>
          </p:txBody>
        </p:sp>
      </p:grpSp>
    </p:spTree>
    <p:extLst>
      <p:ext uri="{BB962C8B-B14F-4D97-AF65-F5344CB8AC3E}">
        <p14:creationId xmlns:p14="http://schemas.microsoft.com/office/powerpoint/2010/main" val="31688790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7C9C74FB-CC63-49C9-80ED-1AE1FCA90302}"/>
              </a:ext>
            </a:extLst>
          </p:cNvPr>
          <p:cNvSpPr txBox="1"/>
          <p:nvPr/>
        </p:nvSpPr>
        <p:spPr>
          <a:xfrm>
            <a:off x="1377697" y="475151"/>
            <a:ext cx="9895951" cy="1033669"/>
          </a:xfrm>
          <a:prstGeom prst="rect">
            <a:avLst/>
          </a:prstGeom>
        </p:spPr>
        <p:txBody>
          <a:bodyPr vert="horz" lIns="91440" tIns="45720" rIns="91440" bIns="45720" rtlCol="0" anchor="ctr">
            <a:normAutofit/>
          </a:bodyPr>
          <a:lstStyle/>
          <a:p>
            <a:pPr defTabSz="914400">
              <a:lnSpc>
                <a:spcPct val="90000"/>
              </a:lnSpc>
              <a:spcBef>
                <a:spcPct val="0"/>
              </a:spcBef>
              <a:spcAft>
                <a:spcPts val="600"/>
              </a:spcAft>
            </a:pPr>
            <a:r>
              <a:rPr lang="en-US" sz="4000" b="1" kern="1200" dirty="0">
                <a:solidFill>
                  <a:srgbClr val="FFFFFF"/>
                </a:solidFill>
                <a:effectLst/>
                <a:latin typeface="+mj-lt"/>
                <a:ea typeface="+mj-ea"/>
                <a:cs typeface="+mj-cs"/>
              </a:rPr>
              <a:t>A Little Taste of History…</a:t>
            </a:r>
            <a:endParaRPr lang="en-US" sz="4000" kern="1200" dirty="0">
              <a:solidFill>
                <a:srgbClr val="FFFFFF"/>
              </a:solidFill>
              <a:effectLst/>
              <a:latin typeface="+mj-lt"/>
              <a:ea typeface="+mj-ea"/>
              <a:cs typeface="+mj-cs"/>
            </a:endParaRPr>
          </a:p>
          <a:p>
            <a:pPr defTabSz="914400">
              <a:lnSpc>
                <a:spcPct val="90000"/>
              </a:lnSpc>
              <a:spcBef>
                <a:spcPct val="0"/>
              </a:spcBef>
              <a:spcAft>
                <a:spcPts val="600"/>
              </a:spcAft>
            </a:pPr>
            <a:endParaRPr lang="en-US" sz="4000" kern="1200" dirty="0">
              <a:solidFill>
                <a:srgbClr val="FFFFFF"/>
              </a:solidFill>
              <a:latin typeface="+mj-lt"/>
              <a:ea typeface="+mj-ea"/>
              <a:cs typeface="+mj-cs"/>
            </a:endParaRPr>
          </a:p>
        </p:txBody>
      </p:sp>
      <p:sp>
        <p:nvSpPr>
          <p:cNvPr id="3" name="Content Placeholder 2">
            <a:extLst>
              <a:ext uri="{FF2B5EF4-FFF2-40B4-BE49-F238E27FC236}">
                <a16:creationId xmlns:a16="http://schemas.microsoft.com/office/drawing/2014/main" id="{C48907E7-858F-4DB5-AA8F-FD4787E60198}"/>
              </a:ext>
            </a:extLst>
          </p:cNvPr>
          <p:cNvSpPr>
            <a:spLocks noGrp="1"/>
          </p:cNvSpPr>
          <p:nvPr>
            <p:ph idx="1"/>
          </p:nvPr>
        </p:nvSpPr>
        <p:spPr>
          <a:xfrm>
            <a:off x="1371599" y="2318197"/>
            <a:ext cx="9724031" cy="3683358"/>
          </a:xfrm>
        </p:spPr>
        <p:txBody>
          <a:bodyPr vert="horz" lIns="91440" tIns="45720" rIns="91440" bIns="45720" rtlCol="0" anchor="ctr">
            <a:normAutofit/>
          </a:bodyPr>
          <a:lstStyle/>
          <a:p>
            <a:pPr marL="0" marR="0">
              <a:spcBef>
                <a:spcPts val="0"/>
              </a:spcBef>
              <a:spcAft>
                <a:spcPts val="0"/>
              </a:spcAft>
            </a:pPr>
            <a:r>
              <a:rPr lang="en-US" sz="3200" dirty="0">
                <a:effectLst/>
              </a:rPr>
              <a:t>In the First Century Church, Baptism was the Gateway to Holy Communion. </a:t>
            </a:r>
          </a:p>
          <a:p>
            <a:pPr marL="0" marR="0">
              <a:spcBef>
                <a:spcPts val="0"/>
              </a:spcBef>
              <a:spcAft>
                <a:spcPts val="0"/>
              </a:spcAft>
            </a:pPr>
            <a:endParaRPr lang="en-US" sz="3200" dirty="0">
              <a:effectLst/>
            </a:endParaRPr>
          </a:p>
          <a:p>
            <a:pPr marL="0" marR="0">
              <a:spcBef>
                <a:spcPts val="0"/>
              </a:spcBef>
              <a:spcAft>
                <a:spcPts val="0"/>
              </a:spcAft>
            </a:pPr>
            <a:r>
              <a:rPr lang="en-US" sz="3200" dirty="0">
                <a:effectLst/>
              </a:rPr>
              <a:t>According to the Didache (one of the oldest Christian documents), those who are not baptized “in the Lord’s name” are forbidden from participating in the Holy Eucharist.</a:t>
            </a:r>
          </a:p>
          <a:p>
            <a:pPr marL="0"/>
            <a:endParaRPr lang="en-US" sz="2000" dirty="0"/>
          </a:p>
        </p:txBody>
      </p:sp>
    </p:spTree>
    <p:extLst>
      <p:ext uri="{BB962C8B-B14F-4D97-AF65-F5344CB8AC3E}">
        <p14:creationId xmlns:p14="http://schemas.microsoft.com/office/powerpoint/2010/main" val="31505771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9D6F26B-E3DF-4F16-B368-D6D5E9DEC9C2}"/>
              </a:ext>
            </a:extLst>
          </p:cNvPr>
          <p:cNvSpPr>
            <a:spLocks noGrp="1"/>
          </p:cNvSpPr>
          <p:nvPr>
            <p:ph type="title"/>
          </p:nvPr>
        </p:nvSpPr>
        <p:spPr>
          <a:xfrm>
            <a:off x="1371599" y="294538"/>
            <a:ext cx="9895951" cy="1033669"/>
          </a:xfrm>
        </p:spPr>
        <p:txBody>
          <a:bodyPr>
            <a:normAutofit/>
          </a:bodyPr>
          <a:lstStyle/>
          <a:p>
            <a:r>
              <a:rPr lang="en-US" sz="4000" b="1" dirty="0">
                <a:solidFill>
                  <a:srgbClr val="FFFFFF"/>
                </a:solidFill>
              </a:rPr>
              <a:t>A Little Taste of History…</a:t>
            </a:r>
          </a:p>
        </p:txBody>
      </p:sp>
      <p:sp>
        <p:nvSpPr>
          <p:cNvPr id="3" name="Content Placeholder 2">
            <a:extLst>
              <a:ext uri="{FF2B5EF4-FFF2-40B4-BE49-F238E27FC236}">
                <a16:creationId xmlns:a16="http://schemas.microsoft.com/office/drawing/2014/main" id="{77B6B0CE-A58A-4577-8CD5-591DAC6EDC69}"/>
              </a:ext>
            </a:extLst>
          </p:cNvPr>
          <p:cNvSpPr>
            <a:spLocks noGrp="1"/>
          </p:cNvSpPr>
          <p:nvPr>
            <p:ph idx="1"/>
          </p:nvPr>
        </p:nvSpPr>
        <p:spPr>
          <a:xfrm>
            <a:off x="533400" y="2318197"/>
            <a:ext cx="11039475" cy="3844478"/>
          </a:xfrm>
        </p:spPr>
        <p:txBody>
          <a:bodyPr anchor="ctr">
            <a:normAutofit fontScale="92500" lnSpcReduction="10000"/>
          </a:bodyPr>
          <a:lstStyle/>
          <a:p>
            <a:pPr marL="0" indent="0">
              <a:buNone/>
            </a:pP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The Bishop baptized the candidates.</a:t>
            </a:r>
          </a:p>
          <a:p>
            <a:pPr marL="0" indent="0">
              <a:buNone/>
            </a:pP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buNone/>
            </a:pP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Baptism involved pouring water “thrice upon the candidate’s head in the name of the Father, Son, and Holy Spirit.”</a:t>
            </a:r>
          </a:p>
          <a:p>
            <a:pPr marL="0" indent="0">
              <a:buNone/>
            </a:pP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They were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chrismated</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by the Bishop and then invited to join the congregation at Holy Eucharist.</a:t>
            </a:r>
          </a:p>
          <a:p>
            <a:pPr marL="0" indent="0">
              <a:buNone/>
            </a:pPr>
            <a:endParaRPr lang="en-US" sz="32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buNone/>
            </a:pP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There was no separate sacrament of Confirmation</a:t>
            </a:r>
            <a:endParaRPr lang="en-US" sz="3200" dirty="0"/>
          </a:p>
        </p:txBody>
      </p:sp>
    </p:spTree>
    <p:extLst>
      <p:ext uri="{BB962C8B-B14F-4D97-AF65-F5344CB8AC3E}">
        <p14:creationId xmlns:p14="http://schemas.microsoft.com/office/powerpoint/2010/main" val="36568173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E481C68-5159-4693-ADA1-4B05AFEA841F}"/>
              </a:ext>
            </a:extLst>
          </p:cNvPr>
          <p:cNvSpPr>
            <a:spLocks noGrp="1"/>
          </p:cNvSpPr>
          <p:nvPr>
            <p:ph type="title"/>
          </p:nvPr>
        </p:nvSpPr>
        <p:spPr>
          <a:xfrm>
            <a:off x="485772" y="1250994"/>
            <a:ext cx="3201366" cy="3969936"/>
          </a:xfrm>
        </p:spPr>
        <p:txBody>
          <a:bodyPr anchor="b">
            <a:normAutofit fontScale="90000"/>
          </a:bodyPr>
          <a:lstStyle/>
          <a:p>
            <a:pPr algn="ctr">
              <a:lnSpc>
                <a:spcPct val="100000"/>
              </a:lnSpc>
              <a:spcBef>
                <a:spcPts val="600"/>
              </a:spcBef>
            </a:pPr>
            <a:r>
              <a:rPr lang="en-US" sz="3100" b="1" dirty="0">
                <a:solidFill>
                  <a:srgbClr val="FFFFFF"/>
                </a:solidFill>
                <a:latin typeface="Times New Roman" panose="02020603050405020304" pitchFamily="18" charset="0"/>
                <a:ea typeface="Times New Roman" panose="02020603050405020304" pitchFamily="18" charset="0"/>
                <a:cs typeface="Times New Roman" panose="02020603050405020304" pitchFamily="18" charset="0"/>
              </a:rPr>
              <a:t>When and Who Made the Decision </a:t>
            </a:r>
            <a:br>
              <a:rPr lang="en-US" sz="3100" b="1" dirty="0">
                <a:solidFill>
                  <a:srgbClr val="FFFFFF"/>
                </a:solidFill>
                <a:latin typeface="Times New Roman" panose="02020603050405020304" pitchFamily="18" charset="0"/>
                <a:ea typeface="Times New Roman" panose="02020603050405020304" pitchFamily="18" charset="0"/>
                <a:cs typeface="Times New Roman" panose="02020603050405020304" pitchFamily="18" charset="0"/>
              </a:rPr>
            </a:br>
            <a:br>
              <a:rPr lang="en-US" sz="3100" b="1" dirty="0">
                <a:solidFill>
                  <a:srgbClr val="FFFFFF"/>
                </a:solidFill>
                <a:latin typeface="Times New Roman" panose="02020603050405020304" pitchFamily="18" charset="0"/>
                <a:ea typeface="Times New Roman" panose="02020603050405020304" pitchFamily="18" charset="0"/>
                <a:cs typeface="Times New Roman" panose="02020603050405020304" pitchFamily="18" charset="0"/>
              </a:rPr>
            </a:br>
            <a:r>
              <a:rPr lang="en-US" sz="3100" b="1" dirty="0">
                <a:solidFill>
                  <a:srgbClr val="FFFFFF"/>
                </a:solidFill>
                <a:latin typeface="Times New Roman" panose="02020603050405020304" pitchFamily="18" charset="0"/>
                <a:ea typeface="Times New Roman" panose="02020603050405020304" pitchFamily="18" charset="0"/>
                <a:cs typeface="Times New Roman" panose="02020603050405020304" pitchFamily="18" charset="0"/>
              </a:rPr>
              <a:t>for the Province to return to this Practice of the Early Church?</a:t>
            </a:r>
            <a:br>
              <a:rPr lang="en-US" sz="3100" dirty="0">
                <a:solidFill>
                  <a:srgbClr val="FFFFFF"/>
                </a:solidFill>
                <a:latin typeface="Times New Roman" panose="02020603050405020304" pitchFamily="18" charset="0"/>
                <a:ea typeface="Times New Roman" panose="02020603050405020304" pitchFamily="18" charset="0"/>
                <a:cs typeface="Times New Roman" panose="02020603050405020304" pitchFamily="18" charset="0"/>
              </a:rPr>
            </a:br>
            <a:endParaRPr lang="en-US" sz="3100" dirty="0">
              <a:solidFill>
                <a:srgbClr val="FFFFFF"/>
              </a:solidFill>
            </a:endParaRPr>
          </a:p>
        </p:txBody>
      </p:sp>
      <p:sp>
        <p:nvSpPr>
          <p:cNvPr id="3" name="Content Placeholder 2">
            <a:extLst>
              <a:ext uri="{FF2B5EF4-FFF2-40B4-BE49-F238E27FC236}">
                <a16:creationId xmlns:a16="http://schemas.microsoft.com/office/drawing/2014/main" id="{21166ED9-F2C6-4BBF-801B-FA35C5668565}"/>
              </a:ext>
            </a:extLst>
          </p:cNvPr>
          <p:cNvSpPr>
            <a:spLocks noGrp="1"/>
          </p:cNvSpPr>
          <p:nvPr>
            <p:ph idx="1"/>
          </p:nvPr>
        </p:nvSpPr>
        <p:spPr>
          <a:xfrm>
            <a:off x="4386745" y="649480"/>
            <a:ext cx="7136561" cy="5546047"/>
          </a:xfrm>
        </p:spPr>
        <p:txBody>
          <a:bodyPr anchor="ctr">
            <a:normAutofit/>
          </a:bodyPr>
          <a:lstStyle/>
          <a:p>
            <a:pPr marL="0" marR="0" indent="0">
              <a:spcBef>
                <a:spcPts val="0"/>
              </a:spcBef>
              <a:spcAft>
                <a:spcPts val="0"/>
              </a:spcAft>
              <a:buNone/>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The decision was taken in 2019 by the Fortieth Session of the Provincial Synod of the Church in the Province of the West Indies. </a:t>
            </a:r>
          </a:p>
          <a:p>
            <a:pPr marL="0" marR="0" indent="0">
              <a:spcBef>
                <a:spcPts val="0"/>
              </a:spcBef>
              <a:spcAft>
                <a:spcPts val="0"/>
              </a:spcAft>
              <a:buNone/>
            </a:pPr>
            <a:endParaRPr lang="en-US" dirty="0">
              <a:latin typeface="Times New Roman" panose="02020603050405020304" pitchFamily="18" charset="0"/>
              <a:ea typeface="Times New Roman" panose="02020603050405020304" pitchFamily="18" charset="0"/>
              <a:cs typeface="Times New Roman" panose="02020603050405020304" pitchFamily="18" charset="0"/>
            </a:endParaRPr>
          </a:p>
          <a:p>
            <a:pPr marL="0" marR="0" indent="0">
              <a:spcBef>
                <a:spcPts val="0"/>
              </a:spcBef>
              <a:spcAft>
                <a:spcPts val="0"/>
              </a:spcAft>
              <a:buNone/>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 It endorsed the unanimous agreement by the House of Bishops. It followed a period of reflection on the history and theology that are fundamental to the rites of Christian Initiation and admission to Holy Communion. </a:t>
            </a:r>
          </a:p>
          <a:p>
            <a:pPr marL="0" marR="0" indent="0">
              <a:spcBef>
                <a:spcPts val="0"/>
              </a:spcBef>
              <a:spcAft>
                <a:spcPts val="0"/>
              </a:spcAft>
              <a:buNone/>
            </a:pPr>
            <a:endParaRPr lang="en-US" dirty="0">
              <a:latin typeface="Times New Roman" panose="02020603050405020304" pitchFamily="18" charset="0"/>
              <a:ea typeface="Times New Roman" panose="02020603050405020304" pitchFamily="18" charset="0"/>
              <a:cs typeface="Times New Roman" panose="02020603050405020304" pitchFamily="18" charset="0"/>
            </a:endParaRPr>
          </a:p>
          <a:p>
            <a:pPr marL="0" marR="0" indent="0">
              <a:spcBef>
                <a:spcPts val="0"/>
              </a:spcBef>
              <a:spcAft>
                <a:spcPts val="0"/>
              </a:spcAft>
              <a:buNone/>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These reflections and consultations were conducted within each Diocese.   </a:t>
            </a:r>
          </a:p>
          <a:p>
            <a:pPr marL="0" indent="0">
              <a:buNone/>
            </a:pPr>
            <a:endParaRPr lang="en-US" sz="2000" dirty="0"/>
          </a:p>
        </p:txBody>
      </p:sp>
    </p:spTree>
    <p:extLst>
      <p:ext uri="{BB962C8B-B14F-4D97-AF65-F5344CB8AC3E}">
        <p14:creationId xmlns:p14="http://schemas.microsoft.com/office/powerpoint/2010/main" val="12811621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C1C8265-E2E4-44C5-8067-07EB535BF9A6}"/>
              </a:ext>
            </a:extLst>
          </p:cNvPr>
          <p:cNvSpPr>
            <a:spLocks noGrp="1"/>
          </p:cNvSpPr>
          <p:nvPr>
            <p:ph type="title"/>
          </p:nvPr>
        </p:nvSpPr>
        <p:spPr>
          <a:xfrm>
            <a:off x="1377697" y="407311"/>
            <a:ext cx="9895951" cy="1033669"/>
          </a:xfrm>
        </p:spPr>
        <p:txBody>
          <a:bodyPr>
            <a:normAutofit/>
          </a:bodyPr>
          <a:lstStyle/>
          <a:p>
            <a:pPr algn="ctr"/>
            <a:r>
              <a:rPr lang="en-US" sz="3400" b="1" dirty="0">
                <a:solidFill>
                  <a:srgbClr val="FFFFFF"/>
                </a:solidFill>
                <a:latin typeface="Times New Roman" panose="02020603050405020304" pitchFamily="18" charset="0"/>
                <a:ea typeface="Times New Roman" panose="02020603050405020304" pitchFamily="18" charset="0"/>
                <a:cs typeface="Times New Roman" panose="02020603050405020304" pitchFamily="18" charset="0"/>
              </a:rPr>
              <a:t>Why Are We Making This Change?</a:t>
            </a:r>
            <a:br>
              <a:rPr lang="en-US" sz="3400" dirty="0">
                <a:solidFill>
                  <a:srgbClr val="FFFFFF"/>
                </a:solidFill>
                <a:latin typeface="Times New Roman" panose="02020603050405020304" pitchFamily="18" charset="0"/>
                <a:ea typeface="Times New Roman" panose="02020603050405020304" pitchFamily="18" charset="0"/>
                <a:cs typeface="Times New Roman" panose="02020603050405020304" pitchFamily="18" charset="0"/>
              </a:rPr>
            </a:br>
            <a:endParaRPr lang="en-US" sz="3400" dirty="0">
              <a:solidFill>
                <a:srgbClr val="FFFFFF"/>
              </a:solidFill>
            </a:endParaRPr>
          </a:p>
        </p:txBody>
      </p:sp>
      <p:sp>
        <p:nvSpPr>
          <p:cNvPr id="3" name="Content Placeholder 2">
            <a:extLst>
              <a:ext uri="{FF2B5EF4-FFF2-40B4-BE49-F238E27FC236}">
                <a16:creationId xmlns:a16="http://schemas.microsoft.com/office/drawing/2014/main" id="{E8C6528C-42D6-49B6-BCD6-F7117AE32E5A}"/>
              </a:ext>
            </a:extLst>
          </p:cNvPr>
          <p:cNvSpPr>
            <a:spLocks noGrp="1"/>
          </p:cNvSpPr>
          <p:nvPr>
            <p:ph idx="1"/>
          </p:nvPr>
        </p:nvSpPr>
        <p:spPr>
          <a:xfrm>
            <a:off x="590550" y="2379346"/>
            <a:ext cx="11201399" cy="3683358"/>
          </a:xfrm>
        </p:spPr>
        <p:txBody>
          <a:bodyPr anchor="ctr">
            <a:normAutofit/>
          </a:bodyPr>
          <a:lstStyle/>
          <a:p>
            <a:pPr marL="0" marR="0" indent="0">
              <a:spcBef>
                <a:spcPts val="0"/>
              </a:spcBef>
              <a:spcAft>
                <a:spcPts val="0"/>
              </a:spcAft>
              <a:buNone/>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There is a recognition that the Early Church required only Baptism as the Gateway to Holy Communion and therefore we should return to this position.</a:t>
            </a:r>
          </a:p>
          <a:p>
            <a:pPr marL="0" marR="0" indent="0">
              <a:spcBef>
                <a:spcPts val="0"/>
              </a:spcBef>
              <a:spcAft>
                <a:spcPts val="0"/>
              </a:spcAft>
              <a:buNone/>
            </a:pPr>
            <a:endParaRPr lang="en-US" dirty="0">
              <a:latin typeface="Times New Roman" panose="02020603050405020304" pitchFamily="18" charset="0"/>
              <a:ea typeface="Times New Roman" panose="02020603050405020304" pitchFamily="18" charset="0"/>
              <a:cs typeface="Times New Roman" panose="02020603050405020304" pitchFamily="18" charset="0"/>
            </a:endParaRPr>
          </a:p>
          <a:p>
            <a:pPr marL="0" marR="0" indent="0">
              <a:spcBef>
                <a:spcPts val="0"/>
              </a:spcBef>
              <a:spcAft>
                <a:spcPts val="0"/>
              </a:spcAft>
              <a:buNone/>
            </a:pPr>
            <a:r>
              <a:rPr lang="en-US" dirty="0">
                <a:effectLst/>
                <a:latin typeface="Times New Roman" panose="02020603050405020304" pitchFamily="18" charset="0"/>
                <a:ea typeface="Times New Roman" panose="02020603050405020304" pitchFamily="18" charset="0"/>
                <a:cs typeface="Times New Roman" panose="02020603050405020304" pitchFamily="18" charset="0"/>
              </a:rPr>
              <a:t>Baptism is a complete Christian initiation sacrament in which we are made full members of the church. Therefore, we should enjoy the full benefits of the family of the Church, including participating in the Sacrament of Holy Communion.</a:t>
            </a:r>
          </a:p>
          <a:p>
            <a:pPr marL="0" marR="0" indent="0">
              <a:spcBef>
                <a:spcPts val="0"/>
              </a:spcBef>
              <a:spcAft>
                <a:spcPts val="800"/>
              </a:spcAft>
              <a:buNone/>
            </a:pPr>
            <a:endParaRPr lang="en-US" sz="2000" dirty="0"/>
          </a:p>
        </p:txBody>
      </p:sp>
    </p:spTree>
    <p:extLst>
      <p:ext uri="{BB962C8B-B14F-4D97-AF65-F5344CB8AC3E}">
        <p14:creationId xmlns:p14="http://schemas.microsoft.com/office/powerpoint/2010/main" val="27944148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Freeform: Shape 30">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3" name="Rectangle 32">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91D3ECC-58D1-4521-87C0-9B3A1D9347AD}"/>
              </a:ext>
            </a:extLst>
          </p:cNvPr>
          <p:cNvSpPr>
            <a:spLocks noGrp="1"/>
          </p:cNvSpPr>
          <p:nvPr>
            <p:ph type="title"/>
          </p:nvPr>
        </p:nvSpPr>
        <p:spPr>
          <a:xfrm>
            <a:off x="466722" y="586855"/>
            <a:ext cx="3201366" cy="3387497"/>
          </a:xfrm>
        </p:spPr>
        <p:txBody>
          <a:bodyPr anchor="b">
            <a:normAutofit/>
          </a:bodyPr>
          <a:lstStyle/>
          <a:p>
            <a:pPr algn="ctr"/>
            <a:r>
              <a:rPr lang="en-US" sz="3400" b="1" dirty="0">
                <a:solidFill>
                  <a:srgbClr val="FFFFFF"/>
                </a:solidFill>
                <a:latin typeface="Times New Roman" panose="02020603050405020304" pitchFamily="18" charset="0"/>
                <a:ea typeface="Times New Roman" panose="02020603050405020304" pitchFamily="18" charset="0"/>
                <a:cs typeface="Times New Roman" panose="02020603050405020304" pitchFamily="18" charset="0"/>
              </a:rPr>
              <a:t>How will this change affect how we operate </a:t>
            </a:r>
            <a:br>
              <a:rPr lang="en-US" sz="3400" b="1" dirty="0">
                <a:solidFill>
                  <a:srgbClr val="FFFFFF"/>
                </a:solidFill>
                <a:latin typeface="Times New Roman" panose="02020603050405020304" pitchFamily="18" charset="0"/>
                <a:ea typeface="Times New Roman" panose="02020603050405020304" pitchFamily="18" charset="0"/>
                <a:cs typeface="Times New Roman" panose="02020603050405020304" pitchFamily="18" charset="0"/>
              </a:rPr>
            </a:br>
            <a:r>
              <a:rPr lang="en-US" sz="3400" b="1" dirty="0">
                <a:solidFill>
                  <a:srgbClr val="FFFFFF"/>
                </a:solidFill>
                <a:latin typeface="Times New Roman" panose="02020603050405020304" pitchFamily="18" charset="0"/>
                <a:ea typeface="Times New Roman" panose="02020603050405020304" pitchFamily="18" charset="0"/>
                <a:cs typeface="Times New Roman" panose="02020603050405020304" pitchFamily="18" charset="0"/>
              </a:rPr>
              <a:t>in the Province?</a:t>
            </a:r>
            <a:br>
              <a:rPr lang="en-US" sz="3400" dirty="0">
                <a:solidFill>
                  <a:srgbClr val="FFFFFF"/>
                </a:solidFill>
                <a:latin typeface="Times New Roman" panose="02020603050405020304" pitchFamily="18" charset="0"/>
                <a:ea typeface="Times New Roman" panose="02020603050405020304" pitchFamily="18" charset="0"/>
                <a:cs typeface="Times New Roman" panose="02020603050405020304" pitchFamily="18" charset="0"/>
              </a:rPr>
            </a:br>
            <a:endParaRPr lang="en-US" sz="3400" dirty="0">
              <a:solidFill>
                <a:srgbClr val="FFFFFF"/>
              </a:solidFill>
            </a:endParaRPr>
          </a:p>
        </p:txBody>
      </p:sp>
      <p:sp>
        <p:nvSpPr>
          <p:cNvPr id="3" name="Content Placeholder 2">
            <a:extLst>
              <a:ext uri="{FF2B5EF4-FFF2-40B4-BE49-F238E27FC236}">
                <a16:creationId xmlns:a16="http://schemas.microsoft.com/office/drawing/2014/main" id="{5E4C3210-697C-4D49-8F51-2BC13F2F6108}"/>
              </a:ext>
            </a:extLst>
          </p:cNvPr>
          <p:cNvSpPr>
            <a:spLocks noGrp="1"/>
          </p:cNvSpPr>
          <p:nvPr>
            <p:ph idx="1"/>
          </p:nvPr>
        </p:nvSpPr>
        <p:spPr>
          <a:xfrm>
            <a:off x="4810259" y="649480"/>
            <a:ext cx="6555347" cy="5546047"/>
          </a:xfrm>
        </p:spPr>
        <p:txBody>
          <a:bodyPr anchor="ctr">
            <a:normAutofit/>
          </a:bodyPr>
          <a:lstStyle/>
          <a:p>
            <a:pPr marL="0" marR="0" indent="0">
              <a:spcBef>
                <a:spcPts val="0"/>
              </a:spcBef>
              <a:spcAft>
                <a:spcPts val="0"/>
              </a:spcAft>
              <a:buNone/>
            </a:pP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It means that all persons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baptised</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in water and the Holy Trinity will be admitted to Holy Communion, without having to be confirmed.</a:t>
            </a:r>
          </a:p>
          <a:p>
            <a:pPr marL="0" indent="0">
              <a:buNone/>
            </a:pPr>
            <a:endParaRPr lang="en-US" sz="2000" dirty="0"/>
          </a:p>
        </p:txBody>
      </p:sp>
    </p:spTree>
    <p:extLst>
      <p:ext uri="{BB962C8B-B14F-4D97-AF65-F5344CB8AC3E}">
        <p14:creationId xmlns:p14="http://schemas.microsoft.com/office/powerpoint/2010/main" val="32411064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Rectangle 32">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3E6A5FB-D504-4DA7-A46D-689AB555097B}"/>
              </a:ext>
            </a:extLst>
          </p:cNvPr>
          <p:cNvSpPr>
            <a:spLocks noGrp="1"/>
          </p:cNvSpPr>
          <p:nvPr>
            <p:ph type="title"/>
          </p:nvPr>
        </p:nvSpPr>
        <p:spPr>
          <a:xfrm>
            <a:off x="826395" y="623106"/>
            <a:ext cx="4279004" cy="4156595"/>
          </a:xfrm>
        </p:spPr>
        <p:txBody>
          <a:bodyPr anchor="b">
            <a:noAutofit/>
          </a:bodyPr>
          <a:lstStyle/>
          <a:p>
            <a:pPr algn="r"/>
            <a:r>
              <a:rPr lang="en-US" sz="3600" b="1" dirty="0">
                <a:solidFill>
                  <a:srgbClr val="FFFFFF"/>
                </a:solidFill>
                <a:latin typeface="Times New Roman" panose="02020603050405020304" pitchFamily="18" charset="0"/>
                <a:ea typeface="Times New Roman" panose="02020603050405020304" pitchFamily="18" charset="0"/>
                <a:cs typeface="Times New Roman" panose="02020603050405020304" pitchFamily="18" charset="0"/>
              </a:rPr>
              <a:t>Our Church </a:t>
            </a:r>
            <a:r>
              <a:rPr lang="en-US" sz="3600" b="1" dirty="0" err="1">
                <a:solidFill>
                  <a:srgbClr val="FFFFFF"/>
                </a:solidFill>
                <a:latin typeface="Times New Roman" panose="02020603050405020304" pitchFamily="18" charset="0"/>
                <a:ea typeface="Times New Roman" panose="02020603050405020304" pitchFamily="18" charset="0"/>
                <a:cs typeface="Times New Roman" panose="02020603050405020304" pitchFamily="18" charset="0"/>
              </a:rPr>
              <a:t>baptises</a:t>
            </a:r>
            <a:r>
              <a:rPr lang="en-US" sz="3600" b="1" dirty="0">
                <a:solidFill>
                  <a:srgbClr val="FFFFFF"/>
                </a:solidFill>
                <a:latin typeface="Times New Roman" panose="02020603050405020304" pitchFamily="18" charset="0"/>
                <a:ea typeface="Times New Roman" panose="02020603050405020304" pitchFamily="18" charset="0"/>
                <a:cs typeface="Times New Roman" panose="02020603050405020304" pitchFamily="18" charset="0"/>
              </a:rPr>
              <a:t> children: </a:t>
            </a:r>
            <a:br>
              <a:rPr lang="en-US" sz="3600" b="1" dirty="0">
                <a:solidFill>
                  <a:srgbClr val="FFFFFF"/>
                </a:solidFill>
                <a:latin typeface="Times New Roman" panose="02020603050405020304" pitchFamily="18" charset="0"/>
                <a:ea typeface="Times New Roman" panose="02020603050405020304" pitchFamily="18" charset="0"/>
                <a:cs typeface="Times New Roman" panose="02020603050405020304" pitchFamily="18" charset="0"/>
              </a:rPr>
            </a:br>
            <a:br>
              <a:rPr lang="en-US" sz="3600" b="1" dirty="0">
                <a:solidFill>
                  <a:srgbClr val="FFFFFF"/>
                </a:solidFill>
                <a:latin typeface="Times New Roman" panose="02020603050405020304" pitchFamily="18" charset="0"/>
                <a:ea typeface="Times New Roman" panose="02020603050405020304" pitchFamily="18" charset="0"/>
                <a:cs typeface="Times New Roman" panose="02020603050405020304" pitchFamily="18" charset="0"/>
              </a:rPr>
            </a:br>
            <a:r>
              <a:rPr lang="en-US" sz="3600" b="1" dirty="0">
                <a:solidFill>
                  <a:srgbClr val="FFFFFF"/>
                </a:solidFill>
                <a:latin typeface="Times New Roman" panose="02020603050405020304" pitchFamily="18" charset="0"/>
                <a:ea typeface="Times New Roman" panose="02020603050405020304" pitchFamily="18" charset="0"/>
                <a:cs typeface="Times New Roman" panose="02020603050405020304" pitchFamily="18" charset="0"/>
              </a:rPr>
              <a:t>Will they be admitted to Holy Communion?</a:t>
            </a:r>
            <a:br>
              <a:rPr lang="en-US" sz="3600" dirty="0">
                <a:solidFill>
                  <a:srgbClr val="FFFFFF"/>
                </a:solidFill>
                <a:latin typeface="Times New Roman" panose="02020603050405020304" pitchFamily="18" charset="0"/>
                <a:ea typeface="Times New Roman" panose="02020603050405020304" pitchFamily="18" charset="0"/>
                <a:cs typeface="Times New Roman" panose="02020603050405020304" pitchFamily="18" charset="0"/>
              </a:rPr>
            </a:br>
            <a:endParaRPr lang="en-US" sz="3600" dirty="0">
              <a:solidFill>
                <a:srgbClr val="FFFFFF"/>
              </a:solidFill>
            </a:endParaRPr>
          </a:p>
        </p:txBody>
      </p:sp>
      <p:sp>
        <p:nvSpPr>
          <p:cNvPr id="3" name="Content Placeholder 2">
            <a:extLst>
              <a:ext uri="{FF2B5EF4-FFF2-40B4-BE49-F238E27FC236}">
                <a16:creationId xmlns:a16="http://schemas.microsoft.com/office/drawing/2014/main" id="{296178B2-B757-4AF4-9796-B9BA636BC621}"/>
              </a:ext>
            </a:extLst>
          </p:cNvPr>
          <p:cNvSpPr>
            <a:spLocks noGrp="1"/>
          </p:cNvSpPr>
          <p:nvPr>
            <p:ph idx="1"/>
          </p:nvPr>
        </p:nvSpPr>
        <p:spPr>
          <a:xfrm>
            <a:off x="5810250" y="649480"/>
            <a:ext cx="5953957" cy="5546047"/>
          </a:xfrm>
        </p:spPr>
        <p:txBody>
          <a:bodyPr anchor="ctr">
            <a:normAutofit/>
          </a:bodyPr>
          <a:lstStyle/>
          <a:p>
            <a:pPr marL="0" marR="0" indent="0">
              <a:spcBef>
                <a:spcPts val="0"/>
              </a:spcBef>
              <a:spcAft>
                <a:spcPts val="0"/>
              </a:spcAft>
              <a:buNone/>
            </a:pP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All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baptised</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children will be freely welcomed to Holy Communion as their parents and guardians permit.</a:t>
            </a:r>
          </a:p>
          <a:p>
            <a:pPr marL="0" marR="0" indent="0">
              <a:spcBef>
                <a:spcPts val="0"/>
              </a:spcBef>
              <a:spcAft>
                <a:spcPts val="0"/>
              </a:spcAft>
              <a:buNone/>
            </a:pPr>
            <a:endParaRPr lang="en-US" sz="3200" dirty="0">
              <a:latin typeface="Times New Roman" panose="02020603050405020304" pitchFamily="18" charset="0"/>
              <a:ea typeface="Times New Roman" panose="02020603050405020304" pitchFamily="18" charset="0"/>
              <a:cs typeface="Times New Roman" panose="02020603050405020304" pitchFamily="18" charset="0"/>
            </a:endParaRPr>
          </a:p>
          <a:p>
            <a:pPr marL="0" marR="0" indent="0">
              <a:spcBef>
                <a:spcPts val="0"/>
              </a:spcBef>
              <a:spcAft>
                <a:spcPts val="0"/>
              </a:spcAft>
              <a:buNone/>
            </a:pP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Children, parents and guardians, in consultation with their priest, will be the ones to help to make the decision when </a:t>
            </a:r>
            <a:r>
              <a:rPr lang="en-US" sz="3200" dirty="0" err="1">
                <a:effectLst/>
                <a:latin typeface="Times New Roman" panose="02020603050405020304" pitchFamily="18" charset="0"/>
                <a:ea typeface="Times New Roman" panose="02020603050405020304" pitchFamily="18" charset="0"/>
                <a:cs typeface="Times New Roman" panose="02020603050405020304" pitchFamily="18" charset="0"/>
              </a:rPr>
              <a:t>baptised</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 children will be admitted to Holy Communion.</a:t>
            </a:r>
          </a:p>
          <a:p>
            <a:pPr marL="0" marR="0" indent="0">
              <a:spcBef>
                <a:spcPts val="0"/>
              </a:spcBef>
              <a:spcAft>
                <a:spcPts val="0"/>
              </a:spcAft>
              <a:buNone/>
            </a:pPr>
            <a:endParaRPr lang="en-US" sz="2000" dirty="0">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en-US" sz="2000" dirty="0"/>
          </a:p>
        </p:txBody>
      </p:sp>
    </p:spTree>
    <p:extLst>
      <p:ext uri="{BB962C8B-B14F-4D97-AF65-F5344CB8AC3E}">
        <p14:creationId xmlns:p14="http://schemas.microsoft.com/office/powerpoint/2010/main" val="81235840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18107</TotalTime>
  <Words>1867</Words>
  <Application>Microsoft Office PowerPoint</Application>
  <PresentationFormat>Widescreen</PresentationFormat>
  <Paragraphs>205</Paragraphs>
  <Slides>34</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34</vt:i4>
      </vt:variant>
    </vt:vector>
  </HeadingPairs>
  <TitlesOfParts>
    <vt:vector size="42" baseType="lpstr">
      <vt:lpstr>Arial</vt:lpstr>
      <vt:lpstr>Arial Black</vt:lpstr>
      <vt:lpstr>Calibri</vt:lpstr>
      <vt:lpstr>Calibri Light</vt:lpstr>
      <vt:lpstr>Microsoft Sans Serif</vt:lpstr>
      <vt:lpstr>Times New Roman</vt:lpstr>
      <vt:lpstr>Wingdings</vt:lpstr>
      <vt:lpstr>Office Theme</vt:lpstr>
      <vt:lpstr>PowerPoint Presentation</vt:lpstr>
      <vt:lpstr> </vt:lpstr>
      <vt:lpstr>What is “Baptism as the Gateway  to Holy Communion”</vt:lpstr>
      <vt:lpstr>PowerPoint Presentation</vt:lpstr>
      <vt:lpstr>A Little Taste of History…</vt:lpstr>
      <vt:lpstr>When and Who Made the Decision   for the Province to return to this Practice of the Early Church? </vt:lpstr>
      <vt:lpstr>Why Are We Making This Change? </vt:lpstr>
      <vt:lpstr>How will this change affect how we operate  in the Province? </vt:lpstr>
      <vt:lpstr>Our Church baptises children:   Will they be admitted to Holy Communion? </vt:lpstr>
      <vt:lpstr>When Will The Change Become Effective? </vt:lpstr>
      <vt:lpstr>So, what about Confirmation – what will happen to that? </vt:lpstr>
      <vt:lpstr>Who will teach our children now that there may no longer be Confirmation classes? </vt:lpstr>
      <vt:lpstr>PowerPoint Presentation</vt:lpstr>
      <vt:lpstr>What should we be doing now, until the change becomes effective? </vt:lpstr>
      <vt:lpstr>What should we be doing now, until the change becomes effective?  </vt:lpstr>
      <vt:lpstr>Please Note  The Following</vt:lpstr>
      <vt:lpstr>PowerPoint Presentation</vt:lpstr>
      <vt:lpstr>PowerPoint Presentation</vt:lpstr>
      <vt:lpstr>PowerPoint Presentation</vt:lpstr>
      <vt:lpstr>Key Takeaways</vt:lpstr>
      <vt:lpstr>Returning to the Early Church Practice of Baptism as the Gateway to Holy Communion</vt:lpstr>
      <vt:lpstr>CPWI Plan for Communicating The Change</vt:lpstr>
      <vt:lpstr>Communication Plan: Summary</vt:lpstr>
      <vt:lpstr>PowerPoint Presentation</vt:lpstr>
      <vt:lpstr>1. Getting the Word Out:</vt:lpstr>
      <vt:lpstr>PowerPoint Presentation</vt:lpstr>
      <vt:lpstr>2. Teaching Time:</vt:lpstr>
      <vt:lpstr>Teaching Topics</vt:lpstr>
      <vt:lpstr>PowerPoint Presentation</vt:lpstr>
      <vt:lpstr>3. Teaching Resources: </vt:lpstr>
      <vt:lpstr>List of Resources</vt:lpstr>
      <vt:lpstr>List of Resources</vt:lpstr>
      <vt:lpstr>List of Resources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Natalie Blake</dc:creator>
  <cp:lastModifiedBy>Natalie Blake</cp:lastModifiedBy>
  <cp:revision>60</cp:revision>
  <dcterms:created xsi:type="dcterms:W3CDTF">2020-07-29T23:07:53Z</dcterms:created>
  <dcterms:modified xsi:type="dcterms:W3CDTF">2021-04-08T23:21:53Z</dcterms:modified>
</cp:coreProperties>
</file>