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8" r:id="rId27"/>
    <p:sldId id="289" r:id="rId28"/>
    <p:sldId id="292" r:id="rId29"/>
    <p:sldId id="29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819" autoAdjust="0"/>
  </p:normalViewPr>
  <p:slideViewPr>
    <p:cSldViewPr>
      <p:cViewPr varScale="1">
        <p:scale>
          <a:sx n="47" d="100"/>
          <a:sy n="47" d="100"/>
        </p:scale>
        <p:origin x="-196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JM"/>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3938B4-140E-40C6-88A2-5B51E10CDB96}" type="datetimeFigureOut">
              <a:rPr lang="en-JM" smtClean="0"/>
              <a:t>6/4/2018</a:t>
            </a:fld>
            <a:endParaRPr lang="en-JM"/>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JM"/>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JM"/>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3EB804-B6E9-40A6-8490-5F38218596AD}" type="slidenum">
              <a:rPr lang="en-JM" smtClean="0"/>
              <a:t>‹#›</a:t>
            </a:fld>
            <a:endParaRPr lang="en-JM"/>
          </a:p>
        </p:txBody>
      </p:sp>
    </p:spTree>
    <p:extLst>
      <p:ext uri="{BB962C8B-B14F-4D97-AF65-F5344CB8AC3E}">
        <p14:creationId xmlns:p14="http://schemas.microsoft.com/office/powerpoint/2010/main" val="3445853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1">
              <a:defRPr/>
            </a:pPr>
            <a:endParaRPr lang="en-JM" dirty="0"/>
          </a:p>
        </p:txBody>
      </p:sp>
      <p:sp>
        <p:nvSpPr>
          <p:cNvPr id="4" name="Slide Number Placeholder 3"/>
          <p:cNvSpPr>
            <a:spLocks noGrp="1"/>
          </p:cNvSpPr>
          <p:nvPr>
            <p:ph type="sldNum" sz="quarter" idx="10"/>
          </p:nvPr>
        </p:nvSpPr>
        <p:spPr/>
        <p:txBody>
          <a:bodyPr/>
          <a:lstStyle/>
          <a:p>
            <a:fld id="{8D40D496-2D2E-4E68-A544-42DE2F7631A5}" type="slidenum">
              <a:rPr lang="en-JM" smtClean="0"/>
              <a:t>1</a:t>
            </a:fld>
            <a:endParaRPr lang="en-JM"/>
          </a:p>
        </p:txBody>
      </p:sp>
    </p:spTree>
    <p:extLst>
      <p:ext uri="{BB962C8B-B14F-4D97-AF65-F5344CB8AC3E}">
        <p14:creationId xmlns:p14="http://schemas.microsoft.com/office/powerpoint/2010/main" val="1855859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aseline="0" dirty="0" smtClean="0"/>
              <a:t>Whole </a:t>
            </a:r>
            <a:r>
              <a:rPr lang="en-JM" baseline="0" dirty="0" smtClean="0"/>
              <a:t>person discipleship is lifestyle evangelism – live your life in surrender to God and let your good works be the evidence that will attract others to Christ.  As we live our rhythm we become a place where others encounter God</a:t>
            </a:r>
            <a:endParaRPr lang="en-JM" dirty="0"/>
          </a:p>
        </p:txBody>
      </p:sp>
      <p:sp>
        <p:nvSpPr>
          <p:cNvPr id="4" name="Slide Number Placeholder 3"/>
          <p:cNvSpPr>
            <a:spLocks noGrp="1"/>
          </p:cNvSpPr>
          <p:nvPr>
            <p:ph type="sldNum" sz="quarter" idx="10"/>
          </p:nvPr>
        </p:nvSpPr>
        <p:spPr/>
        <p:txBody>
          <a:bodyPr/>
          <a:lstStyle/>
          <a:p>
            <a:fld id="{06FA88F4-20F7-447E-A892-064EC4BBE7E7}" type="slidenum">
              <a:rPr lang="en-JM" smtClean="0"/>
              <a:t>10</a:t>
            </a:fld>
            <a:endParaRPr lang="en-JM"/>
          </a:p>
        </p:txBody>
      </p:sp>
    </p:spTree>
    <p:extLst>
      <p:ext uri="{BB962C8B-B14F-4D97-AF65-F5344CB8AC3E}">
        <p14:creationId xmlns:p14="http://schemas.microsoft.com/office/powerpoint/2010/main" val="1734664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fld id="{8D40D496-2D2E-4E68-A544-42DE2F7631A5}" type="slidenum">
              <a:rPr lang="en-JM" smtClean="0"/>
              <a:t>11</a:t>
            </a:fld>
            <a:endParaRPr lang="en-JM"/>
          </a:p>
        </p:txBody>
      </p:sp>
    </p:spTree>
    <p:extLst>
      <p:ext uri="{BB962C8B-B14F-4D97-AF65-F5344CB8AC3E}">
        <p14:creationId xmlns:p14="http://schemas.microsoft.com/office/powerpoint/2010/main" val="207973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1">
              <a:defRPr/>
            </a:pPr>
            <a:r>
              <a:rPr lang="en-US" b="1" dirty="0">
                <a:solidFill>
                  <a:schemeClr val="accent6">
                    <a:lumMod val="50000"/>
                  </a:schemeClr>
                </a:solidFill>
              </a:rPr>
              <a:t>Discipleship has to take place at the congregational level. For this to happen –the atmosphere of fellowship, support in and outside of crises, worship, congregation’s spiritual climate, energy level, attendance at formation events such as Bible Study, mission and vision, base line, even what the congregation asks of its leaders, how we welcome and nurture each other; all of this must be of such that it invites into a nurturing space those who come to worship and serve Christ as a member of that community.  The number of disciples in a congregation changes everything: </a:t>
            </a:r>
          </a:p>
          <a:p>
            <a:endParaRPr lang="en-US" sz="800" b="1"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fld id="{8D40D496-2D2E-4E68-A544-42DE2F7631A5}" type="slidenum">
              <a:rPr lang="en-JM" smtClean="0"/>
              <a:t>12</a:t>
            </a:fld>
            <a:endParaRPr lang="en-JM"/>
          </a:p>
        </p:txBody>
      </p:sp>
    </p:spTree>
    <p:extLst>
      <p:ext uri="{BB962C8B-B14F-4D97-AF65-F5344CB8AC3E}">
        <p14:creationId xmlns:p14="http://schemas.microsoft.com/office/powerpoint/2010/main" val="828118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Disciples evangelize because they have really good news to share.  </a:t>
            </a:r>
          </a:p>
          <a:p>
            <a:r>
              <a:rPr lang="en-US" b="1" dirty="0"/>
              <a:t>Disciples share their faith with their children.  </a:t>
            </a:r>
          </a:p>
          <a:p>
            <a:r>
              <a:rPr lang="en-US" b="1" dirty="0"/>
              <a:t>Disciples care about the poor and about issues of justice.  </a:t>
            </a:r>
          </a:p>
          <a:p>
            <a:r>
              <a:rPr lang="en-US" b="1" dirty="0"/>
              <a:t>Disciples take risks for the Kingdom of God.</a:t>
            </a:r>
          </a:p>
          <a:p>
            <a:endParaRPr lang="en-JM" dirty="0" smtClean="0"/>
          </a:p>
          <a:p>
            <a:endParaRPr lang="en-JM" dirty="0" smtClean="0"/>
          </a:p>
          <a:p>
            <a:r>
              <a:rPr lang="en-JM" i="1" dirty="0" smtClean="0"/>
              <a:t>Sherry A. </a:t>
            </a:r>
            <a:r>
              <a:rPr lang="en-JM" i="1" dirty="0" err="1" smtClean="0"/>
              <a:t>Wedell</a:t>
            </a:r>
            <a:r>
              <a:rPr lang="en-JM" i="1" dirty="0" smtClean="0"/>
              <a:t>  -  </a:t>
            </a:r>
            <a:r>
              <a:rPr lang="en-JM" i="1" dirty="0"/>
              <a:t>Forming Intentional Disciples: The Path to Knowing and Following Jesus</a:t>
            </a:r>
            <a:endParaRPr lang="en-JM" i="1" dirty="0"/>
          </a:p>
        </p:txBody>
      </p:sp>
      <p:sp>
        <p:nvSpPr>
          <p:cNvPr id="4" name="Slide Number Placeholder 3"/>
          <p:cNvSpPr>
            <a:spLocks noGrp="1"/>
          </p:cNvSpPr>
          <p:nvPr>
            <p:ph type="sldNum" sz="quarter" idx="10"/>
          </p:nvPr>
        </p:nvSpPr>
        <p:spPr/>
        <p:txBody>
          <a:bodyPr/>
          <a:lstStyle/>
          <a:p>
            <a:fld id="{8D40D496-2D2E-4E68-A544-42DE2F7631A5}" type="slidenum">
              <a:rPr lang="en-JM" smtClean="0"/>
              <a:t>13</a:t>
            </a:fld>
            <a:endParaRPr lang="en-JM"/>
          </a:p>
        </p:txBody>
      </p:sp>
    </p:spTree>
    <p:extLst>
      <p:ext uri="{BB962C8B-B14F-4D97-AF65-F5344CB8AC3E}">
        <p14:creationId xmlns:p14="http://schemas.microsoft.com/office/powerpoint/2010/main" val="1526279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06FA88F4-20F7-447E-A892-064EC4BBE7E7}" type="slidenum">
              <a:rPr lang="en-JM" smtClean="0"/>
              <a:t>14</a:t>
            </a:fld>
            <a:endParaRPr lang="en-JM"/>
          </a:p>
        </p:txBody>
      </p:sp>
    </p:spTree>
    <p:extLst>
      <p:ext uri="{BB962C8B-B14F-4D97-AF65-F5344CB8AC3E}">
        <p14:creationId xmlns:p14="http://schemas.microsoft.com/office/powerpoint/2010/main" val="1349644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gifts we have been given are so endowed in order that we will be empowered by God to be channels of His love, mercy, beauty, compassion, truth, wisdom, healing, and provision for others.</a:t>
            </a:r>
          </a:p>
          <a:p>
            <a:endParaRPr lang="en-US" b="1" dirty="0" smtClean="0"/>
          </a:p>
          <a:p>
            <a:endParaRPr lang="en-GB" b="1" dirty="0">
              <a:solidFill>
                <a:schemeClr val="bg1"/>
              </a:solidFill>
            </a:endParaRPr>
          </a:p>
          <a:p>
            <a:endParaRPr lang="en-JM" dirty="0"/>
          </a:p>
        </p:txBody>
      </p:sp>
      <p:sp>
        <p:nvSpPr>
          <p:cNvPr id="4" name="Slide Number Placeholder 3"/>
          <p:cNvSpPr>
            <a:spLocks noGrp="1"/>
          </p:cNvSpPr>
          <p:nvPr>
            <p:ph type="sldNum" sz="quarter" idx="10"/>
          </p:nvPr>
        </p:nvSpPr>
        <p:spPr/>
        <p:txBody>
          <a:bodyPr/>
          <a:lstStyle/>
          <a:p>
            <a:fld id="{8D40D496-2D2E-4E68-A544-42DE2F7631A5}" type="slidenum">
              <a:rPr lang="en-JM" smtClean="0"/>
              <a:t>15</a:t>
            </a:fld>
            <a:endParaRPr lang="en-JM"/>
          </a:p>
        </p:txBody>
      </p:sp>
    </p:spTree>
    <p:extLst>
      <p:ext uri="{BB962C8B-B14F-4D97-AF65-F5344CB8AC3E}">
        <p14:creationId xmlns:p14="http://schemas.microsoft.com/office/powerpoint/2010/main" val="4079903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8D40D496-2D2E-4E68-A544-42DE2F7631A5}" type="slidenum">
              <a:rPr lang="en-JM" smtClean="0"/>
              <a:t>16</a:t>
            </a:fld>
            <a:endParaRPr lang="en-JM"/>
          </a:p>
        </p:txBody>
      </p:sp>
    </p:spTree>
    <p:extLst>
      <p:ext uri="{BB962C8B-B14F-4D97-AF65-F5344CB8AC3E}">
        <p14:creationId xmlns:p14="http://schemas.microsoft.com/office/powerpoint/2010/main" val="2345500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a:t>Whoever studies under the tutelage of Jesus is a disciple no matter how much he/she has already grown. </a:t>
            </a:r>
            <a:endParaRPr lang="en-JM" dirty="0"/>
          </a:p>
        </p:txBody>
      </p:sp>
      <p:sp>
        <p:nvSpPr>
          <p:cNvPr id="4" name="Slide Number Placeholder 3"/>
          <p:cNvSpPr>
            <a:spLocks noGrp="1"/>
          </p:cNvSpPr>
          <p:nvPr>
            <p:ph type="sldNum" sz="quarter" idx="10"/>
          </p:nvPr>
        </p:nvSpPr>
        <p:spPr/>
        <p:txBody>
          <a:bodyPr/>
          <a:lstStyle/>
          <a:p>
            <a:fld id="{8D40D496-2D2E-4E68-A544-42DE2F7631A5}" type="slidenum">
              <a:rPr lang="en-JM" smtClean="0"/>
              <a:t>17</a:t>
            </a:fld>
            <a:endParaRPr lang="en-JM"/>
          </a:p>
        </p:txBody>
      </p:sp>
    </p:spTree>
    <p:extLst>
      <p:ext uri="{BB962C8B-B14F-4D97-AF65-F5344CB8AC3E}">
        <p14:creationId xmlns:p14="http://schemas.microsoft.com/office/powerpoint/2010/main" val="1906686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1">
              <a:defRPr/>
            </a:pPr>
            <a:r>
              <a:rPr lang="en-JM" dirty="0" smtClean="0"/>
              <a:t>Jesus and the apostles didn’t leave discipleship growth up to chance. On the contrary, they intentionally, that is deliberately and purposely, nurtured others in their growth. We also can’t leave discipleship to chance, hoping that the believers will somehow grow.</a:t>
            </a:r>
          </a:p>
          <a:p>
            <a:endParaRPr lang="en-JM" dirty="0" smtClean="0"/>
          </a:p>
          <a:p>
            <a:pPr defTabSz="914381">
              <a:defRPr/>
            </a:pPr>
            <a:r>
              <a:rPr lang="en-JM" dirty="0" smtClean="0"/>
              <a:t>Making disciples is important because it is the Lord’s chosen method of spreading the Good News of salvation through Jesus Christ. During His public ministry, Jesus spent more than three years making disciples—teaching and training His chosen twelve. He gave them many convincing proofs that He was the Son of God, the promised Messiah; they believed on Him, though imperfectly. He spoke to the crowds, but often He drew the disciples aside privately to teach them the meaning of His parables and miracles. He sent them out on ministry assignments.</a:t>
            </a:r>
          </a:p>
          <a:p>
            <a:endParaRPr lang="en-JM" dirty="0"/>
          </a:p>
        </p:txBody>
      </p:sp>
      <p:sp>
        <p:nvSpPr>
          <p:cNvPr id="4" name="Slide Number Placeholder 3"/>
          <p:cNvSpPr>
            <a:spLocks noGrp="1"/>
          </p:cNvSpPr>
          <p:nvPr>
            <p:ph type="sldNum" sz="quarter" idx="10"/>
          </p:nvPr>
        </p:nvSpPr>
        <p:spPr/>
        <p:txBody>
          <a:bodyPr/>
          <a:lstStyle/>
          <a:p>
            <a:fld id="{8D40D496-2D2E-4E68-A544-42DE2F7631A5}" type="slidenum">
              <a:rPr lang="en-JM" smtClean="0"/>
              <a:t>18</a:t>
            </a:fld>
            <a:endParaRPr lang="en-JM"/>
          </a:p>
        </p:txBody>
      </p:sp>
    </p:spTree>
    <p:extLst>
      <p:ext uri="{BB962C8B-B14F-4D97-AF65-F5344CB8AC3E}">
        <p14:creationId xmlns:p14="http://schemas.microsoft.com/office/powerpoint/2010/main" val="1906686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baseline="0" dirty="0" smtClean="0"/>
          </a:p>
        </p:txBody>
      </p:sp>
      <p:sp>
        <p:nvSpPr>
          <p:cNvPr id="4" name="Slide Number Placeholder 3"/>
          <p:cNvSpPr>
            <a:spLocks noGrp="1"/>
          </p:cNvSpPr>
          <p:nvPr>
            <p:ph type="sldNum" sz="quarter" idx="10"/>
          </p:nvPr>
        </p:nvSpPr>
        <p:spPr/>
        <p:txBody>
          <a:bodyPr/>
          <a:lstStyle/>
          <a:p>
            <a:fld id="{06FA88F4-20F7-447E-A892-064EC4BBE7E7}" type="slidenum">
              <a:rPr lang="en-JM" smtClean="0"/>
              <a:t>19</a:t>
            </a:fld>
            <a:endParaRPr lang="en-JM"/>
          </a:p>
        </p:txBody>
      </p:sp>
    </p:spTree>
    <p:extLst>
      <p:ext uri="{BB962C8B-B14F-4D97-AF65-F5344CB8AC3E}">
        <p14:creationId xmlns:p14="http://schemas.microsoft.com/office/powerpoint/2010/main" val="1622420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1">
              <a:defRPr/>
            </a:pPr>
            <a:r>
              <a:rPr lang="en-US" b="1" dirty="0"/>
              <a:t>The Diocese of Jamaica &amp; the Cayman Islands has yielded the </a:t>
            </a:r>
            <a:r>
              <a:rPr lang="en-US" dirty="0"/>
              <a:t>Communion-wide Call issued in Zambia , April 2016, “For every province, diocese and congregation in the Anglican Communion to adopt a clear focus on Intentional Discipleship and to produce resources to equip and enable the whole church to be effective in making new disciples for Jesus Christ”.  </a:t>
            </a:r>
          </a:p>
          <a:p>
            <a:endParaRPr lang="en-US" dirty="0"/>
          </a:p>
          <a:p>
            <a:r>
              <a:rPr lang="en-US" dirty="0"/>
              <a:t>The Diocese of Jamaica &amp; the Cayman Islands is embarking on this mandate 2018-2019. </a:t>
            </a:r>
            <a:endParaRPr lang="en-US" dirty="0"/>
          </a:p>
        </p:txBody>
      </p:sp>
      <p:sp>
        <p:nvSpPr>
          <p:cNvPr id="4" name="Slide Number Placeholder 3"/>
          <p:cNvSpPr>
            <a:spLocks noGrp="1"/>
          </p:cNvSpPr>
          <p:nvPr>
            <p:ph type="sldNum" sz="quarter" idx="10"/>
          </p:nvPr>
        </p:nvSpPr>
        <p:spPr/>
        <p:txBody>
          <a:bodyPr/>
          <a:lstStyle/>
          <a:p>
            <a:fld id="{149F3263-6CB5-48EE-9904-A46CB0120AC3}" type="slidenum">
              <a:rPr lang="en-US" smtClean="0"/>
              <a:t>2</a:t>
            </a:fld>
            <a:endParaRPr lang="en-US"/>
          </a:p>
        </p:txBody>
      </p:sp>
    </p:spTree>
    <p:extLst>
      <p:ext uri="{BB962C8B-B14F-4D97-AF65-F5344CB8AC3E}">
        <p14:creationId xmlns:p14="http://schemas.microsoft.com/office/powerpoint/2010/main" val="1638334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06FA88F4-20F7-447E-A892-064EC4BBE7E7}" type="slidenum">
              <a:rPr lang="en-JM" smtClean="0"/>
              <a:t>20</a:t>
            </a:fld>
            <a:endParaRPr lang="en-JM"/>
          </a:p>
        </p:txBody>
      </p:sp>
    </p:spTree>
    <p:extLst>
      <p:ext uri="{BB962C8B-B14F-4D97-AF65-F5344CB8AC3E}">
        <p14:creationId xmlns:p14="http://schemas.microsoft.com/office/powerpoint/2010/main" val="2999007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b="1" i="1" dirty="0"/>
          </a:p>
        </p:txBody>
      </p:sp>
      <p:sp>
        <p:nvSpPr>
          <p:cNvPr id="4" name="Slide Number Placeholder 3"/>
          <p:cNvSpPr>
            <a:spLocks noGrp="1"/>
          </p:cNvSpPr>
          <p:nvPr>
            <p:ph type="sldNum" sz="quarter" idx="10"/>
          </p:nvPr>
        </p:nvSpPr>
        <p:spPr/>
        <p:txBody>
          <a:bodyPr/>
          <a:lstStyle/>
          <a:p>
            <a:fld id="{06FA88F4-20F7-447E-A892-064EC4BBE7E7}" type="slidenum">
              <a:rPr lang="en-JM" smtClean="0"/>
              <a:t>21</a:t>
            </a:fld>
            <a:endParaRPr lang="en-JM"/>
          </a:p>
        </p:txBody>
      </p:sp>
    </p:spTree>
    <p:extLst>
      <p:ext uri="{BB962C8B-B14F-4D97-AF65-F5344CB8AC3E}">
        <p14:creationId xmlns:p14="http://schemas.microsoft.com/office/powerpoint/2010/main" val="2999007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b="0" baseline="0" dirty="0" smtClean="0"/>
          </a:p>
        </p:txBody>
      </p:sp>
      <p:sp>
        <p:nvSpPr>
          <p:cNvPr id="4" name="Slide Number Placeholder 3"/>
          <p:cNvSpPr>
            <a:spLocks noGrp="1"/>
          </p:cNvSpPr>
          <p:nvPr>
            <p:ph type="sldNum" sz="quarter" idx="10"/>
          </p:nvPr>
        </p:nvSpPr>
        <p:spPr/>
        <p:txBody>
          <a:bodyPr/>
          <a:lstStyle/>
          <a:p>
            <a:fld id="{06FA88F4-20F7-447E-A892-064EC4BBE7E7}" type="slidenum">
              <a:rPr lang="en-JM" smtClean="0"/>
              <a:t>22</a:t>
            </a:fld>
            <a:endParaRPr lang="en-JM"/>
          </a:p>
        </p:txBody>
      </p:sp>
    </p:spTree>
    <p:extLst>
      <p:ext uri="{BB962C8B-B14F-4D97-AF65-F5344CB8AC3E}">
        <p14:creationId xmlns:p14="http://schemas.microsoft.com/office/powerpoint/2010/main" val="144944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7" indent="-171447">
              <a:buFont typeface="Arial" panose="020B0604020202020204" pitchFamily="34" charset="0"/>
              <a:buChar char="•"/>
            </a:pPr>
            <a:r>
              <a:rPr lang="en-JM" b="1" dirty="0" smtClean="0"/>
              <a:t>Baptism 	</a:t>
            </a:r>
            <a:r>
              <a:rPr lang="en-JM" b="0" dirty="0" smtClean="0"/>
              <a:t> </a:t>
            </a:r>
            <a:r>
              <a:rPr lang="en-JM" b="0" baseline="0" dirty="0" smtClean="0"/>
              <a:t>            </a:t>
            </a:r>
            <a:r>
              <a:rPr lang="en-JM" b="0" dirty="0" smtClean="0"/>
              <a:t>Our preparation for baptism must be deliberate, and the belief of</a:t>
            </a:r>
            <a:r>
              <a:rPr lang="en-JM" b="0" baseline="0" dirty="0" smtClean="0"/>
              <a:t> the church taught	</a:t>
            </a:r>
            <a:endParaRPr lang="en-JM" b="1" baseline="0" dirty="0" smtClean="0"/>
          </a:p>
          <a:p>
            <a:pPr marL="1543020" lvl="3" indent="-171447">
              <a:buFont typeface="Arial" panose="020B0604020202020204" pitchFamily="34" charset="0"/>
              <a:buChar char="•"/>
            </a:pPr>
            <a:r>
              <a:rPr lang="en-JM" b="0" baseline="0" dirty="0" smtClean="0"/>
              <a:t>God-Parents must be present for preparation and to be made to understand that their role is not to buy birthday and Christmas gifts for their god-children, but a </a:t>
            </a:r>
            <a:r>
              <a:rPr lang="en-JM" b="0" baseline="0" dirty="0" err="1" smtClean="0"/>
              <a:t>god-given</a:t>
            </a:r>
            <a:r>
              <a:rPr lang="en-JM" b="0" baseline="0" dirty="0" smtClean="0"/>
              <a:t> responsibility to nurture the child so that s/he will grow up rooted in love, nurtured in the faith	</a:t>
            </a:r>
          </a:p>
        </p:txBody>
      </p:sp>
      <p:sp>
        <p:nvSpPr>
          <p:cNvPr id="4" name="Slide Number Placeholder 3"/>
          <p:cNvSpPr>
            <a:spLocks noGrp="1"/>
          </p:cNvSpPr>
          <p:nvPr>
            <p:ph type="sldNum" sz="quarter" idx="10"/>
          </p:nvPr>
        </p:nvSpPr>
        <p:spPr/>
        <p:txBody>
          <a:bodyPr/>
          <a:lstStyle/>
          <a:p>
            <a:fld id="{06FA88F4-20F7-447E-A892-064EC4BBE7E7}" type="slidenum">
              <a:rPr lang="en-JM" smtClean="0"/>
              <a:t>23</a:t>
            </a:fld>
            <a:endParaRPr lang="en-JM"/>
          </a:p>
        </p:txBody>
      </p:sp>
    </p:spTree>
    <p:extLst>
      <p:ext uri="{BB962C8B-B14F-4D97-AF65-F5344CB8AC3E}">
        <p14:creationId xmlns:p14="http://schemas.microsoft.com/office/powerpoint/2010/main" val="144944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b="0" baseline="0" dirty="0" smtClean="0"/>
          </a:p>
          <a:p>
            <a:pPr marL="171447" indent="-171447">
              <a:buFont typeface="Arial" panose="020B0604020202020204" pitchFamily="34" charset="0"/>
              <a:buChar char="•"/>
            </a:pPr>
            <a:r>
              <a:rPr lang="en-JM" b="1" baseline="0" dirty="0" smtClean="0"/>
              <a:t>Confirmation   - </a:t>
            </a:r>
            <a:r>
              <a:rPr lang="en-JM" b="0" baseline="0" dirty="0" smtClean="0"/>
              <a:t>   is the public act in which the baptised person (including those baptised as babies) affirm Christian belief and are admitted into the 	             vocational life of the church – it is not graduation. It is a public ratification of baptism which also serves as a definitive acknowledgement of our personal union with Christ.  Confirmation is the charismatic manifestation of the Holy Spirit to live as a witness of Christ in the world and when the bishop lays hand upon the individual and anoints them in the midst of the congregation because the bishop is the symbol of unity for the Universal church, that laying on of hands tells the confirmed individual that s/he or his a missionary member of the Universal church</a:t>
            </a:r>
          </a:p>
          <a:p>
            <a:endParaRPr lang="en-JM" b="0" baseline="0" dirty="0" smtClean="0"/>
          </a:p>
        </p:txBody>
      </p:sp>
      <p:sp>
        <p:nvSpPr>
          <p:cNvPr id="4" name="Slide Number Placeholder 3"/>
          <p:cNvSpPr>
            <a:spLocks noGrp="1"/>
          </p:cNvSpPr>
          <p:nvPr>
            <p:ph type="sldNum" sz="quarter" idx="10"/>
          </p:nvPr>
        </p:nvSpPr>
        <p:spPr/>
        <p:txBody>
          <a:bodyPr/>
          <a:lstStyle/>
          <a:p>
            <a:fld id="{06FA88F4-20F7-447E-A892-064EC4BBE7E7}" type="slidenum">
              <a:rPr lang="en-JM" smtClean="0"/>
              <a:t>24</a:t>
            </a:fld>
            <a:endParaRPr lang="en-JM"/>
          </a:p>
        </p:txBody>
      </p:sp>
    </p:spTree>
    <p:extLst>
      <p:ext uri="{BB962C8B-B14F-4D97-AF65-F5344CB8AC3E}">
        <p14:creationId xmlns:p14="http://schemas.microsoft.com/office/powerpoint/2010/main" val="144944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7" indent="-171447">
              <a:buFont typeface="Arial" panose="020B0604020202020204" pitchFamily="34" charset="0"/>
              <a:buChar char="•"/>
            </a:pPr>
            <a:r>
              <a:rPr lang="en-JM" b="1" baseline="0" dirty="0" smtClean="0"/>
              <a:t>Holy Eucharist – </a:t>
            </a:r>
            <a:r>
              <a:rPr lang="en-JM" b="0" baseline="0" dirty="0" smtClean="0"/>
              <a:t>In the Eucharist also we receive the benefits of the forgiveness of sins, the strengthening of our union with Christ and one another even as we are nourished in eternal life. </a:t>
            </a:r>
          </a:p>
          <a:p>
            <a:pPr marL="171447" indent="-171447">
              <a:buFont typeface="Arial" panose="020B0604020202020204" pitchFamily="34" charset="0"/>
              <a:buChar char="•"/>
            </a:pPr>
            <a:endParaRPr lang="en-JM" b="0" baseline="0" dirty="0" smtClean="0"/>
          </a:p>
          <a:p>
            <a:pPr marL="171447" indent="-171447">
              <a:buFont typeface="Arial" panose="020B0604020202020204" pitchFamily="34" charset="0"/>
              <a:buChar char="•"/>
            </a:pPr>
            <a:r>
              <a:rPr lang="en-JM" b="0" baseline="0" dirty="0" smtClean="0"/>
              <a:t>What I am suggesting is that we already have tools that may be used for deliberate discipleship = some of them we know them as sacraments, but we have to seek to understand them; we have to seek the meaning in them; we have to use them and by faith receive the spiritual benefits through them because. </a:t>
            </a:r>
          </a:p>
          <a:p>
            <a:pPr marL="171447" indent="-171447">
              <a:buFont typeface="Arial" panose="020B0604020202020204" pitchFamily="34" charset="0"/>
              <a:buChar char="•"/>
            </a:pPr>
            <a:endParaRPr lang="en-JM" b="0" baseline="0" dirty="0" smtClean="0"/>
          </a:p>
          <a:p>
            <a:pPr marL="171447" indent="-171447">
              <a:buFont typeface="Arial" panose="020B0604020202020204" pitchFamily="34" charset="0"/>
              <a:buChar char="•"/>
            </a:pPr>
            <a:r>
              <a:rPr lang="en-JM" b="0" baseline="0" dirty="0" smtClean="0"/>
              <a:t>We also have various liturgies of the church that are applicable to contemporary realities:  How can we celebrate new birth; how can the Mother’s Union be more involved in the preparation for baptism</a:t>
            </a:r>
          </a:p>
          <a:p>
            <a:pPr marL="171447" indent="-171447">
              <a:buFont typeface="Arial" panose="020B0604020202020204" pitchFamily="34" charset="0"/>
              <a:buChar char="•"/>
            </a:pPr>
            <a:endParaRPr lang="en-JM" sz="800" dirty="0"/>
          </a:p>
          <a:p>
            <a:pPr marL="171447" indent="-171447">
              <a:buFont typeface="Arial" panose="020B0604020202020204" pitchFamily="34" charset="0"/>
              <a:buChar char="•"/>
            </a:pPr>
            <a:r>
              <a:rPr lang="en-JM" b="0" baseline="0" dirty="0" smtClean="0"/>
              <a:t>Mentorship of our youths (boys – get the BSA involved)</a:t>
            </a:r>
          </a:p>
          <a:p>
            <a:pPr marL="171447" indent="-171447">
              <a:buFont typeface="Arial" panose="020B0604020202020204" pitchFamily="34" charset="0"/>
              <a:buChar char="•"/>
            </a:pPr>
            <a:r>
              <a:rPr lang="en-JM" b="0" baseline="0" dirty="0" smtClean="0"/>
              <a:t>Leadership Training and Career Advancement Conversations and nurture – </a:t>
            </a:r>
          </a:p>
          <a:p>
            <a:pPr marL="171447" indent="-171447">
              <a:buFont typeface="Arial" panose="020B0604020202020204" pitchFamily="34" charset="0"/>
              <a:buChar char="•"/>
            </a:pPr>
            <a:r>
              <a:rPr lang="en-JM" b="0" baseline="0" dirty="0" smtClean="0"/>
              <a:t>and the nurture of the new child – so the celebration of new birth is seen as a thanksgiving for a miracle</a:t>
            </a:r>
          </a:p>
        </p:txBody>
      </p:sp>
      <p:sp>
        <p:nvSpPr>
          <p:cNvPr id="4" name="Slide Number Placeholder 3"/>
          <p:cNvSpPr>
            <a:spLocks noGrp="1"/>
          </p:cNvSpPr>
          <p:nvPr>
            <p:ph type="sldNum" sz="quarter" idx="10"/>
          </p:nvPr>
        </p:nvSpPr>
        <p:spPr/>
        <p:txBody>
          <a:bodyPr/>
          <a:lstStyle/>
          <a:p>
            <a:fld id="{06FA88F4-20F7-447E-A892-064EC4BBE7E7}" type="slidenum">
              <a:rPr lang="en-JM" smtClean="0"/>
              <a:t>25</a:t>
            </a:fld>
            <a:endParaRPr lang="en-JM"/>
          </a:p>
        </p:txBody>
      </p:sp>
    </p:spTree>
    <p:extLst>
      <p:ext uri="{BB962C8B-B14F-4D97-AF65-F5344CB8AC3E}">
        <p14:creationId xmlns:p14="http://schemas.microsoft.com/office/powerpoint/2010/main" val="144944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96" indent="-228596" defTabSz="914381">
              <a:buFont typeface="+mj-lt"/>
              <a:buAutoNum type="arabicPeriod"/>
              <a:defRPr/>
            </a:pPr>
            <a:r>
              <a:rPr lang="en-US" b="1" dirty="0"/>
              <a:t>You may not have all the answers, but you can learn about and draw closer to God together. You stand present in their joys and sorrows as you constantly point the to or keep God before their eyes. </a:t>
            </a:r>
          </a:p>
          <a:p>
            <a:pPr marL="228596" indent="-228596">
              <a:buFont typeface="+mj-lt"/>
              <a:buAutoNum type="arabicPeriod"/>
            </a:pPr>
            <a:r>
              <a:rPr lang="en-US" b="0" dirty="0" smtClean="0"/>
              <a:t>Personal involvement by way of personal recommitment and renewal</a:t>
            </a:r>
          </a:p>
          <a:p>
            <a:pPr marL="228596" indent="-228596">
              <a:buFont typeface="+mj-lt"/>
              <a:buAutoNum type="arabicPeriod"/>
            </a:pPr>
            <a:r>
              <a:rPr lang="en-US" b="0" dirty="0" smtClean="0"/>
              <a:t>We began with the use of Lenten Bible Study Resource to prepare us as individuals and in the </a:t>
            </a:r>
            <a:r>
              <a:rPr lang="en-US" b="0" dirty="0" err="1" smtClean="0"/>
              <a:t>discipling</a:t>
            </a:r>
            <a:r>
              <a:rPr lang="en-US" b="0" dirty="0" smtClean="0"/>
              <a:t> community</a:t>
            </a:r>
          </a:p>
          <a:p>
            <a:pPr marL="228596" indent="-228596">
              <a:buFont typeface="+mj-lt"/>
              <a:buAutoNum type="arabicPeriod"/>
            </a:pPr>
            <a:r>
              <a:rPr lang="en-US" b="0" dirty="0" smtClean="0"/>
              <a:t>Follow up resource on </a:t>
            </a:r>
            <a:r>
              <a:rPr lang="en-US" b="0" dirty="0" err="1" smtClean="0"/>
              <a:t>discipling</a:t>
            </a:r>
            <a:r>
              <a:rPr lang="en-US" b="0" dirty="0" smtClean="0"/>
              <a:t> </a:t>
            </a:r>
            <a:r>
              <a:rPr lang="en-US" b="0" baseline="0" dirty="0" smtClean="0"/>
              <a:t> - booklet similar to the purple booklet that helps to guide </a:t>
            </a:r>
            <a:r>
              <a:rPr lang="en-US" b="0" baseline="0" dirty="0" err="1" smtClean="0"/>
              <a:t>discipling</a:t>
            </a:r>
            <a:r>
              <a:rPr lang="en-US" b="0" baseline="0" dirty="0" smtClean="0"/>
              <a:t> relationships</a:t>
            </a:r>
            <a:endParaRPr lang="en-US" b="0" dirty="0" smtClean="0"/>
          </a:p>
          <a:p>
            <a:pPr marL="228596" indent="-228596">
              <a:buFont typeface="+mj-lt"/>
              <a:buAutoNum type="arabicPeriod"/>
            </a:pPr>
            <a:r>
              <a:rPr lang="en-US" b="0" dirty="0" smtClean="0"/>
              <a:t>Ongoing training opportunities for the advancement of the Intentional Discipleship thrust…</a:t>
            </a:r>
            <a:endParaRPr lang="en-JM" dirty="0"/>
          </a:p>
        </p:txBody>
      </p:sp>
      <p:sp>
        <p:nvSpPr>
          <p:cNvPr id="4" name="Slide Number Placeholder 3"/>
          <p:cNvSpPr>
            <a:spLocks noGrp="1"/>
          </p:cNvSpPr>
          <p:nvPr>
            <p:ph type="sldNum" sz="quarter" idx="10"/>
          </p:nvPr>
        </p:nvSpPr>
        <p:spPr/>
        <p:txBody>
          <a:bodyPr/>
          <a:lstStyle/>
          <a:p>
            <a:fld id="{06FA88F4-20F7-447E-A892-064EC4BBE7E7}" type="slidenum">
              <a:rPr lang="en-JM" smtClean="0"/>
              <a:t>26</a:t>
            </a:fld>
            <a:endParaRPr lang="en-JM"/>
          </a:p>
        </p:txBody>
      </p:sp>
    </p:spTree>
    <p:extLst>
      <p:ext uri="{BB962C8B-B14F-4D97-AF65-F5344CB8AC3E}">
        <p14:creationId xmlns:p14="http://schemas.microsoft.com/office/powerpoint/2010/main" val="2786636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8D40D496-2D2E-4E68-A544-42DE2F7631A5}" type="slidenum">
              <a:rPr lang="en-JM" smtClean="0"/>
              <a:t>27</a:t>
            </a:fld>
            <a:endParaRPr lang="en-JM"/>
          </a:p>
        </p:txBody>
      </p:sp>
    </p:spTree>
    <p:extLst>
      <p:ext uri="{BB962C8B-B14F-4D97-AF65-F5344CB8AC3E}">
        <p14:creationId xmlns:p14="http://schemas.microsoft.com/office/powerpoint/2010/main" val="3089035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Let us pray</a:t>
            </a:r>
            <a:r>
              <a:rPr lang="en-US" b="0" baseline="0" dirty="0" smtClean="0"/>
              <a:t> the Intentional Discipleship prayer, written by Bishop Harold Daniel (Retired Bishop of Mandeville)</a:t>
            </a:r>
            <a:endParaRPr lang="en-JM" dirty="0"/>
          </a:p>
        </p:txBody>
      </p:sp>
      <p:sp>
        <p:nvSpPr>
          <p:cNvPr id="4" name="Slide Number Placeholder 3"/>
          <p:cNvSpPr>
            <a:spLocks noGrp="1"/>
          </p:cNvSpPr>
          <p:nvPr>
            <p:ph type="sldNum" sz="quarter" idx="10"/>
          </p:nvPr>
        </p:nvSpPr>
        <p:spPr/>
        <p:txBody>
          <a:bodyPr/>
          <a:lstStyle/>
          <a:p>
            <a:fld id="{06FA88F4-20F7-447E-A892-064EC4BBE7E7}" type="slidenum">
              <a:rPr lang="en-JM" smtClean="0"/>
              <a:t>28</a:t>
            </a:fld>
            <a:endParaRPr lang="en-JM"/>
          </a:p>
        </p:txBody>
      </p:sp>
    </p:spTree>
    <p:extLst>
      <p:ext uri="{BB962C8B-B14F-4D97-AF65-F5344CB8AC3E}">
        <p14:creationId xmlns:p14="http://schemas.microsoft.com/office/powerpoint/2010/main" val="2786636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Let us pray</a:t>
            </a:r>
            <a:r>
              <a:rPr lang="en-US" b="0" baseline="0" dirty="0" smtClean="0"/>
              <a:t> the Intentional Discipleship prayer, written by Bishop Harold Daniel (Retired Bishop of Mandeville)</a:t>
            </a:r>
            <a:endParaRPr lang="en-JM" dirty="0"/>
          </a:p>
        </p:txBody>
      </p:sp>
      <p:sp>
        <p:nvSpPr>
          <p:cNvPr id="4" name="Slide Number Placeholder 3"/>
          <p:cNvSpPr>
            <a:spLocks noGrp="1"/>
          </p:cNvSpPr>
          <p:nvPr>
            <p:ph type="sldNum" sz="quarter" idx="10"/>
          </p:nvPr>
        </p:nvSpPr>
        <p:spPr/>
        <p:txBody>
          <a:bodyPr/>
          <a:lstStyle/>
          <a:p>
            <a:fld id="{06FA88F4-20F7-447E-A892-064EC4BBE7E7}" type="slidenum">
              <a:rPr lang="en-JM" smtClean="0"/>
              <a:t>29</a:t>
            </a:fld>
            <a:endParaRPr lang="en-JM"/>
          </a:p>
        </p:txBody>
      </p:sp>
    </p:spTree>
    <p:extLst>
      <p:ext uri="{BB962C8B-B14F-4D97-AF65-F5344CB8AC3E}">
        <p14:creationId xmlns:p14="http://schemas.microsoft.com/office/powerpoint/2010/main" val="2786636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a:t>Intentional Discipleship is a functional yet flexible relationship, which illustrates as its primary characteristic, the willingness and ability to meet Jesus, and remain with Jesus in order that we will be “changed [so deeply] that the way we see and experience the world changes” – Rowan Williams, Being Disciple, 2016</a:t>
            </a:r>
            <a:endParaRPr lang="en-JM" dirty="0"/>
          </a:p>
        </p:txBody>
      </p:sp>
      <p:sp>
        <p:nvSpPr>
          <p:cNvPr id="4" name="Slide Number Placeholder 3"/>
          <p:cNvSpPr>
            <a:spLocks noGrp="1"/>
          </p:cNvSpPr>
          <p:nvPr>
            <p:ph type="sldNum" sz="quarter" idx="10"/>
          </p:nvPr>
        </p:nvSpPr>
        <p:spPr/>
        <p:txBody>
          <a:bodyPr/>
          <a:lstStyle/>
          <a:p>
            <a:fld id="{06FA88F4-20F7-447E-A892-064EC4BBE7E7}" type="slidenum">
              <a:rPr lang="en-JM" smtClean="0"/>
              <a:t>3</a:t>
            </a:fld>
            <a:endParaRPr lang="en-JM"/>
          </a:p>
        </p:txBody>
      </p:sp>
    </p:spTree>
    <p:extLst>
      <p:ext uri="{BB962C8B-B14F-4D97-AF65-F5344CB8AC3E}">
        <p14:creationId xmlns:p14="http://schemas.microsoft.com/office/powerpoint/2010/main" val="426531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a:t>Taking again from Rowan Williams’ book: “Being Disciple”, we can agree that a disciple is one who stays with Jesus, so that the they do not lose any of the words, principles and examples of Jesus, but it extends beyond that:  Being a disciple of Jesus is “being where Jesus is in the company of the people whose company Jesus seeks.”  If being a disciple means being with Jesus, which means being with the people Jesus chooses to be with, then we will not be shy when we allow the presence and inspiration of Jesus to overtake us as we make ourselves present to those in trouble, need, pain, poor, diseased, or otherwise…”</a:t>
            </a:r>
            <a:endParaRPr lang="en-JM" dirty="0"/>
          </a:p>
        </p:txBody>
      </p:sp>
      <p:sp>
        <p:nvSpPr>
          <p:cNvPr id="4" name="Slide Number Placeholder 3"/>
          <p:cNvSpPr>
            <a:spLocks noGrp="1"/>
          </p:cNvSpPr>
          <p:nvPr>
            <p:ph type="sldNum" sz="quarter" idx="10"/>
          </p:nvPr>
        </p:nvSpPr>
        <p:spPr/>
        <p:txBody>
          <a:bodyPr/>
          <a:lstStyle/>
          <a:p>
            <a:fld id="{06FA88F4-20F7-447E-A892-064EC4BBE7E7}" type="slidenum">
              <a:rPr lang="en-JM" smtClean="0"/>
              <a:t>4</a:t>
            </a:fld>
            <a:endParaRPr lang="en-JM"/>
          </a:p>
        </p:txBody>
      </p:sp>
    </p:spTree>
    <p:extLst>
      <p:ext uri="{BB962C8B-B14F-4D97-AF65-F5344CB8AC3E}">
        <p14:creationId xmlns:p14="http://schemas.microsoft.com/office/powerpoint/2010/main" val="426531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1">
              <a:defRPr/>
            </a:pPr>
            <a:r>
              <a:rPr lang="en-US" dirty="0" smtClean="0"/>
              <a:t>When we become disciples, everything we</a:t>
            </a:r>
            <a:r>
              <a:rPr lang="en-US" baseline="0" dirty="0" smtClean="0"/>
              <a:t> do in speech or </a:t>
            </a:r>
            <a:r>
              <a:rPr lang="en-US" dirty="0" smtClean="0"/>
              <a:t>service,</a:t>
            </a:r>
            <a:r>
              <a:rPr lang="en-US" baseline="0" dirty="0" smtClean="0"/>
              <a:t>  </a:t>
            </a:r>
            <a:r>
              <a:rPr lang="en-US" dirty="0" smtClean="0"/>
              <a:t>flow </a:t>
            </a:r>
            <a:r>
              <a:rPr lang="en-US" dirty="0"/>
              <a:t>from that central thing: the worship and love of God: Father, Son and Holy Spirit, with one’s whole heart, soul, mind, and strength, and therefore the love of one’s neighbour as oneself.</a:t>
            </a:r>
          </a:p>
          <a:p>
            <a:endParaRPr lang="en-JM" dirty="0"/>
          </a:p>
        </p:txBody>
      </p:sp>
      <p:sp>
        <p:nvSpPr>
          <p:cNvPr id="4" name="Slide Number Placeholder 3"/>
          <p:cNvSpPr>
            <a:spLocks noGrp="1"/>
          </p:cNvSpPr>
          <p:nvPr>
            <p:ph type="sldNum" sz="quarter" idx="10"/>
          </p:nvPr>
        </p:nvSpPr>
        <p:spPr/>
        <p:txBody>
          <a:bodyPr/>
          <a:lstStyle/>
          <a:p>
            <a:fld id="{06FA88F4-20F7-447E-A892-064EC4BBE7E7}" type="slidenum">
              <a:rPr lang="en-JM" smtClean="0"/>
              <a:t>5</a:t>
            </a:fld>
            <a:endParaRPr lang="en-JM"/>
          </a:p>
        </p:txBody>
      </p:sp>
    </p:spTree>
    <p:extLst>
      <p:ext uri="{BB962C8B-B14F-4D97-AF65-F5344CB8AC3E}">
        <p14:creationId xmlns:p14="http://schemas.microsoft.com/office/powerpoint/2010/main" val="2955587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96" indent="-228596">
              <a:buAutoNum type="arabicPeriod"/>
            </a:pPr>
            <a:r>
              <a:rPr lang="en-US" dirty="0" smtClean="0"/>
              <a:t>Discipleship is a state of being. </a:t>
            </a:r>
            <a:r>
              <a:rPr lang="en-US" dirty="0"/>
              <a:t>It is about how we live; not just the decisions we make, not just the things we believe, but a state of being.  In other words, what makes one a disciple is not just turning up from time to time.  We all know from experience the Santa Claus Syndrome (SCS), where Christians turn up from time to time (at the birth, marriage or death of loved ones) cashing in their relationship with God.  When it is time to pray about something they want, when it is time for the church to gather for an occasion, when primarily weak moments come, and then they go about their business until they think they need something more from the gift bag of God.  </a:t>
            </a:r>
          </a:p>
          <a:p>
            <a:pPr marL="228596" indent="-228596">
              <a:buAutoNum type="arabicPeriod"/>
            </a:pPr>
            <a:endParaRPr lang="en-US" dirty="0"/>
          </a:p>
        </p:txBody>
      </p:sp>
      <p:sp>
        <p:nvSpPr>
          <p:cNvPr id="4" name="Slide Number Placeholder 3"/>
          <p:cNvSpPr>
            <a:spLocks noGrp="1"/>
          </p:cNvSpPr>
          <p:nvPr>
            <p:ph type="sldNum" sz="quarter" idx="10"/>
          </p:nvPr>
        </p:nvSpPr>
        <p:spPr/>
        <p:txBody>
          <a:bodyPr/>
          <a:lstStyle/>
          <a:p>
            <a:fld id="{149F3263-6CB5-48EE-9904-A46CB0120AC3}" type="slidenum">
              <a:rPr lang="en-US" smtClean="0"/>
              <a:t>6</a:t>
            </a:fld>
            <a:endParaRPr lang="en-US"/>
          </a:p>
        </p:txBody>
      </p:sp>
    </p:spTree>
    <p:extLst>
      <p:ext uri="{BB962C8B-B14F-4D97-AF65-F5344CB8AC3E}">
        <p14:creationId xmlns:p14="http://schemas.microsoft.com/office/powerpoint/2010/main" val="1392920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Individual Discipleship is more Individual witness – sharing of testimonies;</a:t>
            </a:r>
            <a:r>
              <a:rPr lang="en-JM" baseline="0" dirty="0" smtClean="0"/>
              <a:t> walking with another person in their own journey of faith as they make a commitment to God.  Examples of this are found in Scripture: </a:t>
            </a:r>
          </a:p>
          <a:p>
            <a:pPr marL="171447" indent="-171447">
              <a:buFontTx/>
              <a:buChar char="-"/>
            </a:pPr>
            <a:r>
              <a:rPr lang="en-JM" baseline="0" dirty="0" smtClean="0"/>
              <a:t>Moses and Joshua -  </a:t>
            </a:r>
            <a:r>
              <a:rPr lang="en-JM" b="1" dirty="0"/>
              <a:t>Joshua 1:1-9</a:t>
            </a:r>
            <a:endParaRPr lang="en-JM" b="1" baseline="0" dirty="0" smtClean="0"/>
          </a:p>
          <a:p>
            <a:pPr marL="171447" indent="-171447">
              <a:buFontTx/>
              <a:buChar char="-"/>
            </a:pPr>
            <a:r>
              <a:rPr lang="en-JM" baseline="0" dirty="0" smtClean="0"/>
              <a:t>Elijah and Elisha  -  </a:t>
            </a:r>
            <a:r>
              <a:rPr lang="en-JM" b="1" baseline="0" dirty="0" smtClean="0"/>
              <a:t>2</a:t>
            </a:r>
            <a:r>
              <a:rPr lang="en-JM" b="1" baseline="30000" dirty="0" smtClean="0"/>
              <a:t>nd</a:t>
            </a:r>
            <a:r>
              <a:rPr lang="en-JM" b="1" baseline="0" dirty="0" smtClean="0"/>
              <a:t> Kings</a:t>
            </a:r>
          </a:p>
          <a:p>
            <a:pPr marL="171447" indent="-171447">
              <a:buFontTx/>
              <a:buChar char="-"/>
            </a:pPr>
            <a:r>
              <a:rPr lang="en-JM" baseline="0" dirty="0" smtClean="0"/>
              <a:t>Ruth and Naomi  -  </a:t>
            </a:r>
            <a:r>
              <a:rPr lang="en-JM" b="1" baseline="0" dirty="0" smtClean="0"/>
              <a:t>The book of Ruth</a:t>
            </a:r>
          </a:p>
          <a:p>
            <a:pPr marL="171447" indent="-171447">
              <a:buFontTx/>
              <a:buChar char="-"/>
            </a:pPr>
            <a:r>
              <a:rPr lang="en-JM" baseline="0" dirty="0" smtClean="0"/>
              <a:t>Barnabas and Paul  - </a:t>
            </a:r>
            <a:r>
              <a:rPr lang="en-JM" b="1" baseline="0" dirty="0" smtClean="0"/>
              <a:t> Acts 14</a:t>
            </a:r>
          </a:p>
          <a:p>
            <a:pPr marL="171447" indent="-171447">
              <a:buFontTx/>
              <a:buChar char="-"/>
            </a:pPr>
            <a:r>
              <a:rPr lang="en-JM" baseline="0" dirty="0" smtClean="0"/>
              <a:t>Paul and Timothy  -   </a:t>
            </a:r>
            <a:r>
              <a:rPr lang="en-JM" b="1" baseline="0" dirty="0" smtClean="0"/>
              <a:t>2 Timothy</a:t>
            </a:r>
            <a:r>
              <a:rPr lang="en-JM" baseline="0" dirty="0" smtClean="0"/>
              <a:t>  </a:t>
            </a:r>
          </a:p>
          <a:p>
            <a:pPr marL="171447" indent="-171447">
              <a:buFontTx/>
              <a:buChar char="-"/>
            </a:pPr>
            <a:r>
              <a:rPr lang="en-JM" baseline="0" dirty="0" smtClean="0"/>
              <a:t>Jesus and the Disciples - </a:t>
            </a:r>
            <a:r>
              <a:rPr lang="en-JM" b="1" dirty="0"/>
              <a:t>Matthew 4:18–22, Mark 1:16–2, Luke 5:1–11, </a:t>
            </a:r>
          </a:p>
          <a:p>
            <a:pPr marL="171447" indent="-171447">
              <a:buFontTx/>
              <a:buChar char="-"/>
            </a:pPr>
            <a:endParaRPr lang="en-JM" b="1" dirty="0"/>
          </a:p>
        </p:txBody>
      </p:sp>
      <p:sp>
        <p:nvSpPr>
          <p:cNvPr id="4" name="Slide Number Placeholder 3"/>
          <p:cNvSpPr>
            <a:spLocks noGrp="1"/>
          </p:cNvSpPr>
          <p:nvPr>
            <p:ph type="sldNum" sz="quarter" idx="10"/>
          </p:nvPr>
        </p:nvSpPr>
        <p:spPr/>
        <p:txBody>
          <a:bodyPr/>
          <a:lstStyle/>
          <a:p>
            <a:fld id="{8D40D496-2D2E-4E68-A544-42DE2F7631A5}" type="slidenum">
              <a:rPr lang="en-JM" smtClean="0"/>
              <a:t>7</a:t>
            </a:fld>
            <a:endParaRPr lang="en-JM"/>
          </a:p>
        </p:txBody>
      </p:sp>
    </p:spTree>
    <p:extLst>
      <p:ext uri="{BB962C8B-B14F-4D97-AF65-F5344CB8AC3E}">
        <p14:creationId xmlns:p14="http://schemas.microsoft.com/office/powerpoint/2010/main" val="2553360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489" indent="-571489"/>
            <a:endParaRPr lang="en-JM" dirty="0"/>
          </a:p>
        </p:txBody>
      </p:sp>
      <p:sp>
        <p:nvSpPr>
          <p:cNvPr id="4" name="Slide Number Placeholder 3"/>
          <p:cNvSpPr>
            <a:spLocks noGrp="1"/>
          </p:cNvSpPr>
          <p:nvPr>
            <p:ph type="sldNum" sz="quarter" idx="10"/>
          </p:nvPr>
        </p:nvSpPr>
        <p:spPr/>
        <p:txBody>
          <a:bodyPr/>
          <a:lstStyle/>
          <a:p>
            <a:fld id="{06FA88F4-20F7-447E-A892-064EC4BBE7E7}" type="slidenum">
              <a:rPr lang="en-JM" smtClean="0"/>
              <a:t>8</a:t>
            </a:fld>
            <a:endParaRPr lang="en-JM"/>
          </a:p>
        </p:txBody>
      </p:sp>
    </p:spTree>
    <p:extLst>
      <p:ext uri="{BB962C8B-B14F-4D97-AF65-F5344CB8AC3E}">
        <p14:creationId xmlns:p14="http://schemas.microsoft.com/office/powerpoint/2010/main" val="1942181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1">
              <a:defRPr/>
            </a:pPr>
            <a:r>
              <a:rPr lang="en-GB" b="1" dirty="0"/>
              <a:t>Jesus is not just for when we need help.  That is why we pursue discipleship, so we live in a constant relationship with God, because Discipleship is for eternity!</a:t>
            </a:r>
            <a:endParaRPr lang="en-GB" sz="800" b="1" dirty="0"/>
          </a:p>
          <a:p>
            <a:endParaRPr lang="en-JM" dirty="0"/>
          </a:p>
        </p:txBody>
      </p:sp>
      <p:sp>
        <p:nvSpPr>
          <p:cNvPr id="4" name="Slide Number Placeholder 3"/>
          <p:cNvSpPr>
            <a:spLocks noGrp="1"/>
          </p:cNvSpPr>
          <p:nvPr>
            <p:ph type="sldNum" sz="quarter" idx="10"/>
          </p:nvPr>
        </p:nvSpPr>
        <p:spPr/>
        <p:txBody>
          <a:bodyPr/>
          <a:lstStyle/>
          <a:p>
            <a:fld id="{06FA88F4-20F7-447E-A892-064EC4BBE7E7}" type="slidenum">
              <a:rPr lang="en-JM" smtClean="0"/>
              <a:t>9</a:t>
            </a:fld>
            <a:endParaRPr lang="en-JM"/>
          </a:p>
        </p:txBody>
      </p:sp>
    </p:spTree>
    <p:extLst>
      <p:ext uri="{BB962C8B-B14F-4D97-AF65-F5344CB8AC3E}">
        <p14:creationId xmlns:p14="http://schemas.microsoft.com/office/powerpoint/2010/main" val="4218812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JM"/>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JM"/>
          </a:p>
        </p:txBody>
      </p:sp>
      <p:sp>
        <p:nvSpPr>
          <p:cNvPr id="4" name="Date Placeholder 3"/>
          <p:cNvSpPr>
            <a:spLocks noGrp="1"/>
          </p:cNvSpPr>
          <p:nvPr>
            <p:ph type="dt" sz="half" idx="10"/>
          </p:nvPr>
        </p:nvSpPr>
        <p:spPr/>
        <p:txBody>
          <a:bodyPr/>
          <a:lstStyle/>
          <a:p>
            <a:fld id="{00417B03-3F22-49BA-9BD4-CF8651A78CF1}" type="datetimeFigureOut">
              <a:rPr lang="en-JM" smtClean="0"/>
              <a:t>6/4/2018</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79A5CCCB-8E58-4C89-B4DC-5C65F0E0BE50}" type="slidenum">
              <a:rPr lang="en-JM" smtClean="0"/>
              <a:t>‹#›</a:t>
            </a:fld>
            <a:endParaRPr lang="en-JM"/>
          </a:p>
        </p:txBody>
      </p:sp>
    </p:spTree>
    <p:extLst>
      <p:ext uri="{BB962C8B-B14F-4D97-AF65-F5344CB8AC3E}">
        <p14:creationId xmlns:p14="http://schemas.microsoft.com/office/powerpoint/2010/main" val="362758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Date Placeholder 3"/>
          <p:cNvSpPr>
            <a:spLocks noGrp="1"/>
          </p:cNvSpPr>
          <p:nvPr>
            <p:ph type="dt" sz="half" idx="10"/>
          </p:nvPr>
        </p:nvSpPr>
        <p:spPr/>
        <p:txBody>
          <a:bodyPr/>
          <a:lstStyle/>
          <a:p>
            <a:fld id="{00417B03-3F22-49BA-9BD4-CF8651A78CF1}" type="datetimeFigureOut">
              <a:rPr lang="en-JM" smtClean="0"/>
              <a:t>6/4/2018</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79A5CCCB-8E58-4C89-B4DC-5C65F0E0BE50}" type="slidenum">
              <a:rPr lang="en-JM" smtClean="0"/>
              <a:t>‹#›</a:t>
            </a:fld>
            <a:endParaRPr lang="en-JM"/>
          </a:p>
        </p:txBody>
      </p:sp>
    </p:spTree>
    <p:extLst>
      <p:ext uri="{BB962C8B-B14F-4D97-AF65-F5344CB8AC3E}">
        <p14:creationId xmlns:p14="http://schemas.microsoft.com/office/powerpoint/2010/main" val="18821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JM"/>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Date Placeholder 3"/>
          <p:cNvSpPr>
            <a:spLocks noGrp="1"/>
          </p:cNvSpPr>
          <p:nvPr>
            <p:ph type="dt" sz="half" idx="10"/>
          </p:nvPr>
        </p:nvSpPr>
        <p:spPr/>
        <p:txBody>
          <a:bodyPr/>
          <a:lstStyle/>
          <a:p>
            <a:fld id="{00417B03-3F22-49BA-9BD4-CF8651A78CF1}" type="datetimeFigureOut">
              <a:rPr lang="en-JM" smtClean="0"/>
              <a:t>6/4/2018</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79A5CCCB-8E58-4C89-B4DC-5C65F0E0BE50}" type="slidenum">
              <a:rPr lang="en-JM" smtClean="0"/>
              <a:t>‹#›</a:t>
            </a:fld>
            <a:endParaRPr lang="en-JM"/>
          </a:p>
        </p:txBody>
      </p:sp>
    </p:spTree>
    <p:extLst>
      <p:ext uri="{BB962C8B-B14F-4D97-AF65-F5344CB8AC3E}">
        <p14:creationId xmlns:p14="http://schemas.microsoft.com/office/powerpoint/2010/main" val="1844311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Date Placeholder 3"/>
          <p:cNvSpPr>
            <a:spLocks noGrp="1"/>
          </p:cNvSpPr>
          <p:nvPr>
            <p:ph type="dt" sz="half" idx="10"/>
          </p:nvPr>
        </p:nvSpPr>
        <p:spPr/>
        <p:txBody>
          <a:bodyPr/>
          <a:lstStyle/>
          <a:p>
            <a:fld id="{00417B03-3F22-49BA-9BD4-CF8651A78CF1}" type="datetimeFigureOut">
              <a:rPr lang="en-JM" smtClean="0"/>
              <a:t>6/4/2018</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79A5CCCB-8E58-4C89-B4DC-5C65F0E0BE50}" type="slidenum">
              <a:rPr lang="en-JM" smtClean="0"/>
              <a:t>‹#›</a:t>
            </a:fld>
            <a:endParaRPr lang="en-JM"/>
          </a:p>
        </p:txBody>
      </p:sp>
    </p:spTree>
    <p:extLst>
      <p:ext uri="{BB962C8B-B14F-4D97-AF65-F5344CB8AC3E}">
        <p14:creationId xmlns:p14="http://schemas.microsoft.com/office/powerpoint/2010/main" val="364310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JM"/>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417B03-3F22-49BA-9BD4-CF8651A78CF1}" type="datetimeFigureOut">
              <a:rPr lang="en-JM" smtClean="0"/>
              <a:t>6/4/2018</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79A5CCCB-8E58-4C89-B4DC-5C65F0E0BE50}" type="slidenum">
              <a:rPr lang="en-JM" smtClean="0"/>
              <a:t>‹#›</a:t>
            </a:fld>
            <a:endParaRPr lang="en-JM"/>
          </a:p>
        </p:txBody>
      </p:sp>
    </p:spTree>
    <p:extLst>
      <p:ext uri="{BB962C8B-B14F-4D97-AF65-F5344CB8AC3E}">
        <p14:creationId xmlns:p14="http://schemas.microsoft.com/office/powerpoint/2010/main" val="3437765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5" name="Date Placeholder 4"/>
          <p:cNvSpPr>
            <a:spLocks noGrp="1"/>
          </p:cNvSpPr>
          <p:nvPr>
            <p:ph type="dt" sz="half" idx="10"/>
          </p:nvPr>
        </p:nvSpPr>
        <p:spPr/>
        <p:txBody>
          <a:bodyPr/>
          <a:lstStyle/>
          <a:p>
            <a:fld id="{00417B03-3F22-49BA-9BD4-CF8651A78CF1}" type="datetimeFigureOut">
              <a:rPr lang="en-JM" smtClean="0"/>
              <a:t>6/4/2018</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79A5CCCB-8E58-4C89-B4DC-5C65F0E0BE50}" type="slidenum">
              <a:rPr lang="en-JM" smtClean="0"/>
              <a:t>‹#›</a:t>
            </a:fld>
            <a:endParaRPr lang="en-JM"/>
          </a:p>
        </p:txBody>
      </p:sp>
    </p:spTree>
    <p:extLst>
      <p:ext uri="{BB962C8B-B14F-4D97-AF65-F5344CB8AC3E}">
        <p14:creationId xmlns:p14="http://schemas.microsoft.com/office/powerpoint/2010/main" val="3787260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JM"/>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7" name="Date Placeholder 6"/>
          <p:cNvSpPr>
            <a:spLocks noGrp="1"/>
          </p:cNvSpPr>
          <p:nvPr>
            <p:ph type="dt" sz="half" idx="10"/>
          </p:nvPr>
        </p:nvSpPr>
        <p:spPr/>
        <p:txBody>
          <a:bodyPr/>
          <a:lstStyle/>
          <a:p>
            <a:fld id="{00417B03-3F22-49BA-9BD4-CF8651A78CF1}" type="datetimeFigureOut">
              <a:rPr lang="en-JM" smtClean="0"/>
              <a:t>6/4/2018</a:t>
            </a:fld>
            <a:endParaRPr lang="en-JM"/>
          </a:p>
        </p:txBody>
      </p:sp>
      <p:sp>
        <p:nvSpPr>
          <p:cNvPr id="8" name="Footer Placeholder 7"/>
          <p:cNvSpPr>
            <a:spLocks noGrp="1"/>
          </p:cNvSpPr>
          <p:nvPr>
            <p:ph type="ftr" sz="quarter" idx="11"/>
          </p:nvPr>
        </p:nvSpPr>
        <p:spPr/>
        <p:txBody>
          <a:bodyPr/>
          <a:lstStyle/>
          <a:p>
            <a:endParaRPr lang="en-JM"/>
          </a:p>
        </p:txBody>
      </p:sp>
      <p:sp>
        <p:nvSpPr>
          <p:cNvPr id="9" name="Slide Number Placeholder 8"/>
          <p:cNvSpPr>
            <a:spLocks noGrp="1"/>
          </p:cNvSpPr>
          <p:nvPr>
            <p:ph type="sldNum" sz="quarter" idx="12"/>
          </p:nvPr>
        </p:nvSpPr>
        <p:spPr/>
        <p:txBody>
          <a:bodyPr/>
          <a:lstStyle/>
          <a:p>
            <a:fld id="{79A5CCCB-8E58-4C89-B4DC-5C65F0E0BE50}" type="slidenum">
              <a:rPr lang="en-JM" smtClean="0"/>
              <a:t>‹#›</a:t>
            </a:fld>
            <a:endParaRPr lang="en-JM"/>
          </a:p>
        </p:txBody>
      </p:sp>
    </p:spTree>
    <p:extLst>
      <p:ext uri="{BB962C8B-B14F-4D97-AF65-F5344CB8AC3E}">
        <p14:creationId xmlns:p14="http://schemas.microsoft.com/office/powerpoint/2010/main" val="57429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Date Placeholder 2"/>
          <p:cNvSpPr>
            <a:spLocks noGrp="1"/>
          </p:cNvSpPr>
          <p:nvPr>
            <p:ph type="dt" sz="half" idx="10"/>
          </p:nvPr>
        </p:nvSpPr>
        <p:spPr/>
        <p:txBody>
          <a:bodyPr/>
          <a:lstStyle/>
          <a:p>
            <a:fld id="{00417B03-3F22-49BA-9BD4-CF8651A78CF1}" type="datetimeFigureOut">
              <a:rPr lang="en-JM" smtClean="0"/>
              <a:t>6/4/2018</a:t>
            </a:fld>
            <a:endParaRPr lang="en-JM"/>
          </a:p>
        </p:txBody>
      </p:sp>
      <p:sp>
        <p:nvSpPr>
          <p:cNvPr id="4" name="Footer Placeholder 3"/>
          <p:cNvSpPr>
            <a:spLocks noGrp="1"/>
          </p:cNvSpPr>
          <p:nvPr>
            <p:ph type="ftr" sz="quarter" idx="11"/>
          </p:nvPr>
        </p:nvSpPr>
        <p:spPr/>
        <p:txBody>
          <a:bodyPr/>
          <a:lstStyle/>
          <a:p>
            <a:endParaRPr lang="en-JM"/>
          </a:p>
        </p:txBody>
      </p:sp>
      <p:sp>
        <p:nvSpPr>
          <p:cNvPr id="5" name="Slide Number Placeholder 4"/>
          <p:cNvSpPr>
            <a:spLocks noGrp="1"/>
          </p:cNvSpPr>
          <p:nvPr>
            <p:ph type="sldNum" sz="quarter" idx="12"/>
          </p:nvPr>
        </p:nvSpPr>
        <p:spPr/>
        <p:txBody>
          <a:bodyPr/>
          <a:lstStyle/>
          <a:p>
            <a:fld id="{79A5CCCB-8E58-4C89-B4DC-5C65F0E0BE50}" type="slidenum">
              <a:rPr lang="en-JM" smtClean="0"/>
              <a:t>‹#›</a:t>
            </a:fld>
            <a:endParaRPr lang="en-JM"/>
          </a:p>
        </p:txBody>
      </p:sp>
    </p:spTree>
    <p:extLst>
      <p:ext uri="{BB962C8B-B14F-4D97-AF65-F5344CB8AC3E}">
        <p14:creationId xmlns:p14="http://schemas.microsoft.com/office/powerpoint/2010/main" val="136662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17B03-3F22-49BA-9BD4-CF8651A78CF1}" type="datetimeFigureOut">
              <a:rPr lang="en-JM" smtClean="0"/>
              <a:t>6/4/2018</a:t>
            </a:fld>
            <a:endParaRPr lang="en-JM"/>
          </a:p>
        </p:txBody>
      </p:sp>
      <p:sp>
        <p:nvSpPr>
          <p:cNvPr id="3" name="Footer Placeholder 2"/>
          <p:cNvSpPr>
            <a:spLocks noGrp="1"/>
          </p:cNvSpPr>
          <p:nvPr>
            <p:ph type="ftr" sz="quarter" idx="11"/>
          </p:nvPr>
        </p:nvSpPr>
        <p:spPr/>
        <p:txBody>
          <a:bodyPr/>
          <a:lstStyle/>
          <a:p>
            <a:endParaRPr lang="en-JM"/>
          </a:p>
        </p:txBody>
      </p:sp>
      <p:sp>
        <p:nvSpPr>
          <p:cNvPr id="4" name="Slide Number Placeholder 3"/>
          <p:cNvSpPr>
            <a:spLocks noGrp="1"/>
          </p:cNvSpPr>
          <p:nvPr>
            <p:ph type="sldNum" sz="quarter" idx="12"/>
          </p:nvPr>
        </p:nvSpPr>
        <p:spPr/>
        <p:txBody>
          <a:bodyPr/>
          <a:lstStyle/>
          <a:p>
            <a:fld id="{79A5CCCB-8E58-4C89-B4DC-5C65F0E0BE50}" type="slidenum">
              <a:rPr lang="en-JM" smtClean="0"/>
              <a:t>‹#›</a:t>
            </a:fld>
            <a:endParaRPr lang="en-JM"/>
          </a:p>
        </p:txBody>
      </p:sp>
    </p:spTree>
    <p:extLst>
      <p:ext uri="{BB962C8B-B14F-4D97-AF65-F5344CB8AC3E}">
        <p14:creationId xmlns:p14="http://schemas.microsoft.com/office/powerpoint/2010/main" val="3065576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JM"/>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17B03-3F22-49BA-9BD4-CF8651A78CF1}" type="datetimeFigureOut">
              <a:rPr lang="en-JM" smtClean="0"/>
              <a:t>6/4/2018</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79A5CCCB-8E58-4C89-B4DC-5C65F0E0BE50}" type="slidenum">
              <a:rPr lang="en-JM" smtClean="0"/>
              <a:t>‹#›</a:t>
            </a:fld>
            <a:endParaRPr lang="en-JM"/>
          </a:p>
        </p:txBody>
      </p:sp>
    </p:spTree>
    <p:extLst>
      <p:ext uri="{BB962C8B-B14F-4D97-AF65-F5344CB8AC3E}">
        <p14:creationId xmlns:p14="http://schemas.microsoft.com/office/powerpoint/2010/main" val="2986847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JM"/>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M"/>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17B03-3F22-49BA-9BD4-CF8651A78CF1}" type="datetimeFigureOut">
              <a:rPr lang="en-JM" smtClean="0"/>
              <a:t>6/4/2018</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79A5CCCB-8E58-4C89-B4DC-5C65F0E0BE50}" type="slidenum">
              <a:rPr lang="en-JM" smtClean="0"/>
              <a:t>‹#›</a:t>
            </a:fld>
            <a:endParaRPr lang="en-JM"/>
          </a:p>
        </p:txBody>
      </p:sp>
    </p:spTree>
    <p:extLst>
      <p:ext uri="{BB962C8B-B14F-4D97-AF65-F5344CB8AC3E}">
        <p14:creationId xmlns:p14="http://schemas.microsoft.com/office/powerpoint/2010/main" val="306467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JM"/>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17B03-3F22-49BA-9BD4-CF8651A78CF1}" type="datetimeFigureOut">
              <a:rPr lang="en-JM" smtClean="0"/>
              <a:t>6/4/2018</a:t>
            </a:fld>
            <a:endParaRPr lang="en-JM"/>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M"/>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5CCCB-8E58-4C89-B4DC-5C65F0E0BE50}" type="slidenum">
              <a:rPr lang="en-JM" smtClean="0"/>
              <a:t>‹#›</a:t>
            </a:fld>
            <a:endParaRPr lang="en-JM"/>
          </a:p>
        </p:txBody>
      </p:sp>
    </p:spTree>
    <p:extLst>
      <p:ext uri="{BB962C8B-B14F-4D97-AF65-F5344CB8AC3E}">
        <p14:creationId xmlns:p14="http://schemas.microsoft.com/office/powerpoint/2010/main" val="452280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814959"/>
            <a:ext cx="7920880" cy="1470025"/>
          </a:xfrm>
        </p:spPr>
        <p:txBody>
          <a:bodyPr>
            <a:noAutofit/>
          </a:bodyPr>
          <a:lstStyle/>
          <a:p>
            <a:pPr algn="r"/>
            <a:r>
              <a:rPr lang="en-US" sz="8800" b="1" dirty="0" smtClean="0">
                <a:solidFill>
                  <a:schemeClr val="accent6">
                    <a:lumMod val="50000"/>
                  </a:schemeClr>
                </a:solidFill>
                <a:latin typeface="Berlin Sans FB" panose="020E0602020502020306" pitchFamily="34" charset="0"/>
              </a:rPr>
              <a:t>In en </a:t>
            </a:r>
            <a:r>
              <a:rPr lang="en-US" sz="8800" b="1" dirty="0" err="1" smtClean="0">
                <a:solidFill>
                  <a:schemeClr val="accent6">
                    <a:lumMod val="50000"/>
                  </a:schemeClr>
                </a:solidFill>
                <a:latin typeface="Berlin Sans FB" panose="020E0602020502020306" pitchFamily="34" charset="0"/>
              </a:rPr>
              <a:t>ional</a:t>
            </a:r>
            <a:r>
              <a:rPr lang="en-US" sz="8800" b="1" dirty="0" smtClean="0">
                <a:solidFill>
                  <a:schemeClr val="accent6">
                    <a:lumMod val="50000"/>
                  </a:schemeClr>
                </a:solidFill>
                <a:latin typeface="Berlin Sans FB" panose="020E0602020502020306" pitchFamily="34" charset="0"/>
              </a:rPr>
              <a:t> Discipleship</a:t>
            </a:r>
            <a:endParaRPr lang="en-US" sz="8800" b="1" dirty="0">
              <a:solidFill>
                <a:schemeClr val="accent6">
                  <a:lumMod val="50000"/>
                </a:schemeClr>
              </a:solidFill>
              <a:latin typeface="Berlin Sans FB" panose="020E0602020502020306" pitchFamily="34" charset="0"/>
            </a:endParaRPr>
          </a:p>
        </p:txBody>
      </p:sp>
      <p:sp>
        <p:nvSpPr>
          <p:cNvPr id="3" name="Subtitle 2"/>
          <p:cNvSpPr>
            <a:spLocks noGrp="1"/>
          </p:cNvSpPr>
          <p:nvPr>
            <p:ph type="subTitle" idx="1"/>
          </p:nvPr>
        </p:nvSpPr>
        <p:spPr>
          <a:xfrm>
            <a:off x="1835696" y="5661248"/>
            <a:ext cx="7308304" cy="1104528"/>
          </a:xfrm>
        </p:spPr>
        <p:txBody>
          <a:bodyPr>
            <a:noAutofit/>
          </a:bodyPr>
          <a:lstStyle/>
          <a:p>
            <a:r>
              <a:rPr lang="en-US" sz="2000" dirty="0" smtClean="0">
                <a:solidFill>
                  <a:schemeClr val="accent6">
                    <a:lumMod val="50000"/>
                  </a:schemeClr>
                </a:solidFill>
                <a:latin typeface="AR CENA" panose="02000000000000000000" pitchFamily="2" charset="0"/>
              </a:rPr>
              <a:t>Adapted and Presented by  </a:t>
            </a:r>
            <a:r>
              <a:rPr lang="en-US" sz="2000" dirty="0" err="1" smtClean="0">
                <a:solidFill>
                  <a:schemeClr val="accent6">
                    <a:lumMod val="50000"/>
                  </a:schemeClr>
                </a:solidFill>
                <a:latin typeface="AR CENA" panose="02000000000000000000" pitchFamily="2" charset="0"/>
              </a:rPr>
              <a:t>Rev’d</a:t>
            </a:r>
            <a:r>
              <a:rPr lang="en-US" sz="2000" dirty="0" smtClean="0">
                <a:solidFill>
                  <a:schemeClr val="accent6">
                    <a:lumMod val="50000"/>
                  </a:schemeClr>
                </a:solidFill>
                <a:latin typeface="AR CENA" panose="02000000000000000000" pitchFamily="2" charset="0"/>
              </a:rPr>
              <a:t>. Douglas Barnes </a:t>
            </a:r>
          </a:p>
          <a:p>
            <a:r>
              <a:rPr lang="en-US" sz="2000" dirty="0" smtClean="0">
                <a:solidFill>
                  <a:schemeClr val="accent6">
                    <a:lumMod val="50000"/>
                  </a:schemeClr>
                </a:solidFill>
                <a:latin typeface="AR CENA" panose="02000000000000000000" pitchFamily="2" charset="0"/>
              </a:rPr>
              <a:t>148</a:t>
            </a:r>
            <a:r>
              <a:rPr lang="en-US" sz="2000" baseline="30000" dirty="0" smtClean="0">
                <a:solidFill>
                  <a:schemeClr val="accent6">
                    <a:lumMod val="50000"/>
                  </a:schemeClr>
                </a:solidFill>
                <a:latin typeface="AR CENA" panose="02000000000000000000" pitchFamily="2" charset="0"/>
              </a:rPr>
              <a:t>th</a:t>
            </a:r>
            <a:r>
              <a:rPr lang="en-US" sz="2000" dirty="0" smtClean="0">
                <a:solidFill>
                  <a:schemeClr val="accent6">
                    <a:lumMod val="50000"/>
                  </a:schemeClr>
                </a:solidFill>
                <a:latin typeface="AR CENA" panose="02000000000000000000" pitchFamily="2" charset="0"/>
              </a:rPr>
              <a:t> Synod of the Diocese of Jamaica &amp; the Cayman Islands</a:t>
            </a:r>
          </a:p>
          <a:p>
            <a:r>
              <a:rPr lang="en-US" sz="2000" dirty="0" smtClean="0">
                <a:solidFill>
                  <a:schemeClr val="accent6">
                    <a:lumMod val="50000"/>
                  </a:schemeClr>
                </a:solidFill>
                <a:latin typeface="AR CENA" panose="02000000000000000000" pitchFamily="2" charset="0"/>
              </a:rPr>
              <a:t>April 2018</a:t>
            </a:r>
            <a:endParaRPr lang="en-US" sz="2000" dirty="0">
              <a:solidFill>
                <a:schemeClr val="accent6">
                  <a:lumMod val="50000"/>
                </a:schemeClr>
              </a:solidFill>
              <a:latin typeface="AR CENA" panose="02000000000000000000" pitchFamily="2" charset="0"/>
            </a:endParaRPr>
          </a:p>
        </p:txBody>
      </p:sp>
      <p:pic>
        <p:nvPicPr>
          <p:cNvPr id="1030" name="Picture 6" descr="Related 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90528" y="620688"/>
            <a:ext cx="1079104" cy="17281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lated 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55400" y="620688"/>
            <a:ext cx="1079104"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5"/>
          <p:cNvPicPr>
            <a:picLocks noChangeAspect="1" noChangeArrowheads="1"/>
          </p:cNvPicPr>
          <p:nvPr/>
        </p:nvPicPr>
        <p:blipFill rotWithShape="1">
          <a:blip r:embed="rId4">
            <a:extLst>
              <a:ext uri="{28A0092B-C50C-407E-A947-70E740481C1C}">
                <a14:useLocalDpi xmlns:a14="http://schemas.microsoft.com/office/drawing/2010/main" val="0"/>
              </a:ext>
            </a:extLst>
          </a:blip>
          <a:srcRect l="62037"/>
          <a:stretch/>
        </p:blipFill>
        <p:spPr bwMode="auto">
          <a:xfrm rot="10800000">
            <a:off x="-722" y="7932"/>
            <a:ext cx="2106161" cy="685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8646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839001" cy="1143000"/>
          </a:xfrm>
        </p:spPr>
        <p:txBody>
          <a:bodyPr>
            <a:noAutofit/>
          </a:bodyPr>
          <a:lstStyle/>
          <a:p>
            <a:r>
              <a:rPr lang="en-GB" sz="5000" b="1" dirty="0">
                <a:solidFill>
                  <a:schemeClr val="accent6">
                    <a:lumMod val="50000"/>
                  </a:schemeClr>
                </a:solidFill>
                <a:latin typeface="Berlin Sans FB" panose="020E0602020502020306" pitchFamily="34" charset="0"/>
              </a:rPr>
              <a:t>Whole Person Discipleship</a:t>
            </a:r>
            <a:br>
              <a:rPr lang="en-GB" sz="5000" b="1" dirty="0">
                <a:solidFill>
                  <a:schemeClr val="accent6">
                    <a:lumMod val="50000"/>
                  </a:schemeClr>
                </a:solidFill>
                <a:latin typeface="Berlin Sans FB" panose="020E0602020502020306" pitchFamily="34" charset="0"/>
              </a:rPr>
            </a:br>
            <a:endParaRPr lang="en-JM" sz="5000" dirty="0">
              <a:solidFill>
                <a:schemeClr val="accent6">
                  <a:lumMod val="50000"/>
                </a:schemeClr>
              </a:solidFill>
              <a:latin typeface="Berlin Sans FB" panose="020E0602020502020306" pitchFamily="34" charset="0"/>
            </a:endParaRPr>
          </a:p>
        </p:txBody>
      </p:sp>
      <p:sp>
        <p:nvSpPr>
          <p:cNvPr id="3" name="Content Placeholder 2"/>
          <p:cNvSpPr>
            <a:spLocks noGrp="1"/>
          </p:cNvSpPr>
          <p:nvPr>
            <p:ph idx="1"/>
          </p:nvPr>
        </p:nvSpPr>
        <p:spPr>
          <a:xfrm>
            <a:off x="1331640" y="1412776"/>
            <a:ext cx="7632848" cy="5069160"/>
          </a:xfrm>
        </p:spPr>
        <p:txBody>
          <a:bodyPr>
            <a:noAutofit/>
          </a:bodyPr>
          <a:lstStyle/>
          <a:p>
            <a:pPr marL="0" indent="0">
              <a:buNone/>
            </a:pPr>
            <a:r>
              <a:rPr lang="en-GB" sz="4000" b="1" dirty="0" smtClean="0">
                <a:solidFill>
                  <a:schemeClr val="tx1"/>
                </a:solidFill>
              </a:rPr>
              <a:t>Are you following Jesus</a:t>
            </a:r>
          </a:p>
          <a:p>
            <a:pPr marL="0" indent="0">
              <a:buNone/>
            </a:pPr>
            <a:r>
              <a:rPr lang="en-GB" sz="4000" b="1" dirty="0" smtClean="0">
                <a:solidFill>
                  <a:schemeClr val="tx1"/>
                </a:solidFill>
              </a:rPr>
              <a:t>	… as a father/mother/parent?</a:t>
            </a:r>
          </a:p>
          <a:p>
            <a:pPr marL="0" indent="0">
              <a:buNone/>
            </a:pPr>
            <a:r>
              <a:rPr lang="en-GB" sz="4000" b="1" dirty="0" smtClean="0">
                <a:solidFill>
                  <a:schemeClr val="tx1"/>
                </a:solidFill>
              </a:rPr>
              <a:t>	… as a wife?</a:t>
            </a:r>
          </a:p>
          <a:p>
            <a:pPr marL="0" indent="0">
              <a:buNone/>
            </a:pPr>
            <a:r>
              <a:rPr lang="en-GB" sz="4000" b="1" dirty="0" smtClean="0">
                <a:solidFill>
                  <a:schemeClr val="tx1"/>
                </a:solidFill>
              </a:rPr>
              <a:t>	… as a manager?</a:t>
            </a:r>
          </a:p>
          <a:p>
            <a:pPr marL="0" indent="0">
              <a:buNone/>
            </a:pPr>
            <a:r>
              <a:rPr lang="en-GB" sz="4000" b="1" dirty="0" smtClean="0">
                <a:solidFill>
                  <a:schemeClr val="tx1"/>
                </a:solidFill>
              </a:rPr>
              <a:t>	… as a neighbour?</a:t>
            </a:r>
          </a:p>
          <a:p>
            <a:pPr marL="0" indent="0">
              <a:buNone/>
            </a:pPr>
            <a:r>
              <a:rPr lang="en-GB" sz="4000" b="1" dirty="0" smtClean="0">
                <a:solidFill>
                  <a:schemeClr val="tx1"/>
                </a:solidFill>
              </a:rPr>
              <a:t>	… as a customer?</a:t>
            </a:r>
          </a:p>
          <a:p>
            <a:pPr marL="0" indent="0">
              <a:buNone/>
            </a:pPr>
            <a:r>
              <a:rPr lang="en-GB" sz="4000" b="1" dirty="0" smtClean="0">
                <a:solidFill>
                  <a:schemeClr val="tx1"/>
                </a:solidFill>
              </a:rPr>
              <a:t>	… as a pastor?</a:t>
            </a:r>
            <a:endParaRPr lang="en-GB" sz="6000" b="1" dirty="0" smtClean="0">
              <a:solidFill>
                <a:schemeClr val="tx1"/>
              </a:solidFill>
            </a:endParaRPr>
          </a:p>
          <a:p>
            <a:pPr marL="0" indent="0">
              <a:buNone/>
            </a:pPr>
            <a:endParaRPr lang="en-JM" sz="4000" dirty="0"/>
          </a:p>
        </p:txBody>
      </p:sp>
      <p:sp>
        <p:nvSpPr>
          <p:cNvPr id="4" name="AutoShape 2" descr="Image result for jamaican boy playing footba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JM"/>
          </a:p>
        </p:txBody>
      </p:sp>
      <p:sp>
        <p:nvSpPr>
          <p:cNvPr id="6" name="AutoShape 4" descr="Image result for jamaican boy playing footbal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JM"/>
          </a:p>
        </p:txBody>
      </p:sp>
      <p:sp>
        <p:nvSpPr>
          <p:cNvPr id="7" name="AutoShape 6" descr="Image result for jamaican boy playing footbal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JM"/>
          </a:p>
        </p:txBody>
      </p:sp>
      <p:sp>
        <p:nvSpPr>
          <p:cNvPr id="8" name="AutoShape 8" descr="Image result for jamaican boy playing footbal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JM"/>
          </a:p>
        </p:txBody>
      </p:sp>
      <p:sp>
        <p:nvSpPr>
          <p:cNvPr id="9" name="AutoShape 10" descr="Related imag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JM"/>
          </a:p>
        </p:txBody>
      </p:sp>
      <p:sp>
        <p:nvSpPr>
          <p:cNvPr id="10" name="AutoShape 12" descr="Related imag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JM"/>
          </a:p>
        </p:txBody>
      </p:sp>
      <p:pic>
        <p:nvPicPr>
          <p:cNvPr id="11280" name="Picture 16"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r="46647"/>
          <a:stretch/>
        </p:blipFill>
        <p:spPr bwMode="auto">
          <a:xfrm>
            <a:off x="6624736" y="2924944"/>
            <a:ext cx="2483768" cy="39604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5"/>
          <p:cNvPicPr>
            <a:picLocks noChangeAspect="1" noChangeArrowheads="1"/>
          </p:cNvPicPr>
          <p:nvPr/>
        </p:nvPicPr>
        <p:blipFill rotWithShape="1">
          <a:blip r:embed="rId4">
            <a:extLst>
              <a:ext uri="{28A0092B-C50C-407E-A947-70E740481C1C}">
                <a14:useLocalDpi xmlns:a14="http://schemas.microsoft.com/office/drawing/2010/main" val="0"/>
              </a:ext>
            </a:extLst>
          </a:blip>
          <a:srcRect l="62037"/>
          <a:stretch/>
        </p:blipFill>
        <p:spPr bwMode="auto">
          <a:xfrm rot="10800000">
            <a:off x="-361" y="7934"/>
            <a:ext cx="1314072" cy="685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3162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80"/>
                                        </p:tgtEl>
                                        <p:attrNameLst>
                                          <p:attrName>style.visibility</p:attrName>
                                        </p:attrNameLst>
                                      </p:cBhvr>
                                      <p:to>
                                        <p:strVal val="visible"/>
                                      </p:to>
                                    </p:set>
                                    <p:animEffect transition="in" filter="fade">
                                      <p:cBhvr>
                                        <p:cTn id="7" dur="1000"/>
                                        <p:tgtEl>
                                          <p:spTgt spid="11280"/>
                                        </p:tgtEl>
                                      </p:cBhvr>
                                    </p:animEffect>
                                    <p:anim calcmode="lin" valueType="num">
                                      <p:cBhvr>
                                        <p:cTn id="8" dur="1000" fill="hold"/>
                                        <p:tgtEl>
                                          <p:spTgt spid="11280"/>
                                        </p:tgtEl>
                                        <p:attrNameLst>
                                          <p:attrName>ppt_x</p:attrName>
                                        </p:attrNameLst>
                                      </p:cBhvr>
                                      <p:tavLst>
                                        <p:tav tm="0">
                                          <p:val>
                                            <p:strVal val="#ppt_x"/>
                                          </p:val>
                                        </p:tav>
                                        <p:tav tm="100000">
                                          <p:val>
                                            <p:strVal val="#ppt_x"/>
                                          </p:val>
                                        </p:tav>
                                      </p:tavLst>
                                    </p:anim>
                                    <p:anim calcmode="lin" valueType="num">
                                      <p:cBhvr>
                                        <p:cTn id="9" dur="1000" fill="hold"/>
                                        <p:tgtEl>
                                          <p:spTgt spid="1128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53" presetClass="entr" presetSubtype="16" fill="hold" grpId="1" nodeType="after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anim calcmode="lin" valueType="num">
                                      <p:cBhvr>
                                        <p:cTn id="5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3">
                                            <p:txEl>
                                              <p:pRg st="0" end="0"/>
                                            </p:txEl>
                                          </p:spTgt>
                                        </p:tgtEl>
                                      </p:cBhvr>
                                    </p:animEffect>
                                  </p:childTnLst>
                                </p:cTn>
                              </p:par>
                            </p:childTnLst>
                          </p:cTn>
                        </p:par>
                        <p:par>
                          <p:cTn id="58" fill="hold">
                            <p:stCondLst>
                              <p:cond delay="8500"/>
                            </p:stCondLst>
                            <p:childTnLst>
                              <p:par>
                                <p:cTn id="59" presetID="53" presetClass="entr" presetSubtype="16" fill="hold" grpId="1" nodeType="afterEffect">
                                  <p:stCondLst>
                                    <p:cond delay="0"/>
                                  </p:stCondLst>
                                  <p:childTnLst>
                                    <p:set>
                                      <p:cBhvr>
                                        <p:cTn id="60" dur="1" fill="hold">
                                          <p:stCondLst>
                                            <p:cond delay="0"/>
                                          </p:stCondLst>
                                        </p:cTn>
                                        <p:tgtEl>
                                          <p:spTgt spid="3">
                                            <p:txEl>
                                              <p:pRg st="1" end="1"/>
                                            </p:txEl>
                                          </p:spTgt>
                                        </p:tgtEl>
                                        <p:attrNameLst>
                                          <p:attrName>style.visibility</p:attrName>
                                        </p:attrNameLst>
                                      </p:cBhvr>
                                      <p:to>
                                        <p:strVal val="visible"/>
                                      </p:to>
                                    </p:set>
                                    <p:anim calcmode="lin" valueType="num">
                                      <p:cBhvr>
                                        <p:cTn id="6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63" dur="500"/>
                                        <p:tgtEl>
                                          <p:spTgt spid="3">
                                            <p:txEl>
                                              <p:pRg st="1" end="1"/>
                                            </p:txEl>
                                          </p:spTgt>
                                        </p:tgtEl>
                                      </p:cBhvr>
                                    </p:animEffect>
                                  </p:childTnLst>
                                </p:cTn>
                              </p:par>
                            </p:childTnLst>
                          </p:cTn>
                        </p:par>
                        <p:par>
                          <p:cTn id="64" fill="hold">
                            <p:stCondLst>
                              <p:cond delay="9000"/>
                            </p:stCondLst>
                            <p:childTnLst>
                              <p:par>
                                <p:cTn id="65" presetID="53" presetClass="entr" presetSubtype="16" fill="hold" grpId="1" nodeType="afterEffect">
                                  <p:stCondLst>
                                    <p:cond delay="0"/>
                                  </p:stCondLst>
                                  <p:childTnLst>
                                    <p:set>
                                      <p:cBhvr>
                                        <p:cTn id="66" dur="1" fill="hold">
                                          <p:stCondLst>
                                            <p:cond delay="0"/>
                                          </p:stCondLst>
                                        </p:cTn>
                                        <p:tgtEl>
                                          <p:spTgt spid="3">
                                            <p:txEl>
                                              <p:pRg st="2" end="2"/>
                                            </p:txEl>
                                          </p:spTgt>
                                        </p:tgtEl>
                                        <p:attrNameLst>
                                          <p:attrName>style.visibility</p:attrName>
                                        </p:attrNameLst>
                                      </p:cBhvr>
                                      <p:to>
                                        <p:strVal val="visible"/>
                                      </p:to>
                                    </p:set>
                                    <p:anim calcmode="lin" valueType="num">
                                      <p:cBhvr>
                                        <p:cTn id="6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69" dur="500"/>
                                        <p:tgtEl>
                                          <p:spTgt spid="3">
                                            <p:txEl>
                                              <p:pRg st="2" end="2"/>
                                            </p:txEl>
                                          </p:spTgt>
                                        </p:tgtEl>
                                      </p:cBhvr>
                                    </p:animEffect>
                                  </p:childTnLst>
                                </p:cTn>
                              </p:par>
                            </p:childTnLst>
                          </p:cTn>
                        </p:par>
                        <p:par>
                          <p:cTn id="70" fill="hold">
                            <p:stCondLst>
                              <p:cond delay="9500"/>
                            </p:stCondLst>
                            <p:childTnLst>
                              <p:par>
                                <p:cTn id="71" presetID="53" presetClass="entr" presetSubtype="16" fill="hold" grpId="1" nodeType="after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 calcmode="lin" valueType="num">
                                      <p:cBhvr>
                                        <p:cTn id="7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75" dur="500"/>
                                        <p:tgtEl>
                                          <p:spTgt spid="3">
                                            <p:txEl>
                                              <p:pRg st="3" end="3"/>
                                            </p:txEl>
                                          </p:spTgt>
                                        </p:tgtEl>
                                      </p:cBhvr>
                                    </p:animEffect>
                                  </p:childTnLst>
                                </p:cTn>
                              </p:par>
                            </p:childTnLst>
                          </p:cTn>
                        </p:par>
                        <p:par>
                          <p:cTn id="76" fill="hold">
                            <p:stCondLst>
                              <p:cond delay="10000"/>
                            </p:stCondLst>
                            <p:childTnLst>
                              <p:par>
                                <p:cTn id="77" presetID="53" presetClass="entr" presetSubtype="16" fill="hold" grpId="1" nodeType="after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 calcmode="lin" valueType="num">
                                      <p:cBhvr>
                                        <p:cTn id="7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81" dur="500"/>
                                        <p:tgtEl>
                                          <p:spTgt spid="3">
                                            <p:txEl>
                                              <p:pRg st="4" end="4"/>
                                            </p:txEl>
                                          </p:spTgt>
                                        </p:tgtEl>
                                      </p:cBhvr>
                                    </p:animEffect>
                                  </p:childTnLst>
                                </p:cTn>
                              </p:par>
                            </p:childTnLst>
                          </p:cTn>
                        </p:par>
                        <p:par>
                          <p:cTn id="82" fill="hold">
                            <p:stCondLst>
                              <p:cond delay="10500"/>
                            </p:stCondLst>
                            <p:childTnLst>
                              <p:par>
                                <p:cTn id="83" presetID="53" presetClass="entr" presetSubtype="16" fill="hold" grpId="1" nodeType="afterEffect">
                                  <p:stCondLst>
                                    <p:cond delay="0"/>
                                  </p:stCondLst>
                                  <p:childTnLst>
                                    <p:set>
                                      <p:cBhvr>
                                        <p:cTn id="84" dur="1" fill="hold">
                                          <p:stCondLst>
                                            <p:cond delay="0"/>
                                          </p:stCondLst>
                                        </p:cTn>
                                        <p:tgtEl>
                                          <p:spTgt spid="3">
                                            <p:txEl>
                                              <p:pRg st="5" end="5"/>
                                            </p:txEl>
                                          </p:spTgt>
                                        </p:tgtEl>
                                        <p:attrNameLst>
                                          <p:attrName>style.visibility</p:attrName>
                                        </p:attrNameLst>
                                      </p:cBhvr>
                                      <p:to>
                                        <p:strVal val="visible"/>
                                      </p:to>
                                    </p:set>
                                    <p:anim calcmode="lin" valueType="num">
                                      <p:cBhvr>
                                        <p:cTn id="8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87" dur="500"/>
                                        <p:tgtEl>
                                          <p:spTgt spid="3">
                                            <p:txEl>
                                              <p:pRg st="5" end="5"/>
                                            </p:txEl>
                                          </p:spTgt>
                                        </p:tgtEl>
                                      </p:cBhvr>
                                    </p:animEffect>
                                  </p:childTnLst>
                                </p:cTn>
                              </p:par>
                            </p:childTnLst>
                          </p:cTn>
                        </p:par>
                        <p:par>
                          <p:cTn id="88" fill="hold">
                            <p:stCondLst>
                              <p:cond delay="11000"/>
                            </p:stCondLst>
                            <p:childTnLst>
                              <p:par>
                                <p:cTn id="89" presetID="53" presetClass="entr" presetSubtype="16" fill="hold" grpId="1" nodeType="afterEffect">
                                  <p:stCondLst>
                                    <p:cond delay="0"/>
                                  </p:stCondLst>
                                  <p:childTnLst>
                                    <p:set>
                                      <p:cBhvr>
                                        <p:cTn id="90" dur="1" fill="hold">
                                          <p:stCondLst>
                                            <p:cond delay="0"/>
                                          </p:stCondLst>
                                        </p:cTn>
                                        <p:tgtEl>
                                          <p:spTgt spid="3">
                                            <p:txEl>
                                              <p:pRg st="6" end="6"/>
                                            </p:txEl>
                                          </p:spTgt>
                                        </p:tgtEl>
                                        <p:attrNameLst>
                                          <p:attrName>style.visibility</p:attrName>
                                        </p:attrNameLst>
                                      </p:cBhvr>
                                      <p:to>
                                        <p:strVal val="visible"/>
                                      </p:to>
                                    </p:set>
                                    <p:anim calcmode="lin" valueType="num">
                                      <p:cBhvr>
                                        <p:cTn id="9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9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1" y="485800"/>
            <a:ext cx="8064896" cy="1143000"/>
          </a:xfrm>
        </p:spPr>
        <p:txBody>
          <a:bodyPr>
            <a:noAutofit/>
          </a:bodyPr>
          <a:lstStyle/>
          <a:p>
            <a:r>
              <a:rPr lang="en-GB" sz="4800" b="1" dirty="0" smtClean="0">
                <a:solidFill>
                  <a:schemeClr val="accent6">
                    <a:lumMod val="50000"/>
                  </a:schemeClr>
                </a:solidFill>
                <a:latin typeface="Berlin Sans FB" panose="020E0602020502020306" pitchFamily="34" charset="0"/>
              </a:rPr>
              <a:t>Whole Community Discipleship</a:t>
            </a:r>
            <a:br>
              <a:rPr lang="en-GB" sz="4800" b="1" dirty="0" smtClean="0">
                <a:solidFill>
                  <a:schemeClr val="accent6">
                    <a:lumMod val="50000"/>
                  </a:schemeClr>
                </a:solidFill>
                <a:latin typeface="Berlin Sans FB" panose="020E0602020502020306" pitchFamily="34" charset="0"/>
              </a:rPr>
            </a:br>
            <a:endParaRPr lang="en-JM" sz="4800" b="1" dirty="0">
              <a:solidFill>
                <a:schemeClr val="accent6">
                  <a:lumMod val="50000"/>
                </a:schemeClr>
              </a:solidFill>
              <a:latin typeface="Berlin Sans FB" panose="020E0602020502020306" pitchFamily="34" charset="0"/>
            </a:endParaRPr>
          </a:p>
        </p:txBody>
      </p:sp>
      <p:sp>
        <p:nvSpPr>
          <p:cNvPr id="3" name="Content Placeholder 2"/>
          <p:cNvSpPr>
            <a:spLocks noGrp="1"/>
          </p:cNvSpPr>
          <p:nvPr>
            <p:ph idx="1"/>
          </p:nvPr>
        </p:nvSpPr>
        <p:spPr>
          <a:xfrm>
            <a:off x="1403648" y="1628800"/>
            <a:ext cx="7581949" cy="5069160"/>
          </a:xfrm>
        </p:spPr>
        <p:txBody>
          <a:bodyPr>
            <a:noAutofit/>
          </a:bodyPr>
          <a:lstStyle/>
          <a:p>
            <a:pPr marL="571500" indent="-571500"/>
            <a:r>
              <a:rPr lang="en-GB" sz="4000" b="1" dirty="0" smtClean="0">
                <a:solidFill>
                  <a:schemeClr val="tx1"/>
                </a:solidFill>
              </a:rPr>
              <a:t>Is your community different because you are following Jesus?</a:t>
            </a:r>
          </a:p>
          <a:p>
            <a:endParaRPr lang="en-GB" sz="1050" b="1" dirty="0" smtClean="0">
              <a:solidFill>
                <a:schemeClr val="tx1"/>
              </a:solidFill>
            </a:endParaRPr>
          </a:p>
          <a:p>
            <a:pPr marL="571500" indent="-571500"/>
            <a:r>
              <a:rPr lang="en-GB" sz="4000" b="1" dirty="0" smtClean="0">
                <a:solidFill>
                  <a:schemeClr val="tx1"/>
                </a:solidFill>
              </a:rPr>
              <a:t>Do those around you see Jesus when they watch you?</a:t>
            </a:r>
          </a:p>
          <a:p>
            <a:endParaRPr lang="en-GB" sz="1400" b="1" dirty="0" smtClean="0">
              <a:solidFill>
                <a:schemeClr val="tx1"/>
              </a:solidFill>
            </a:endParaRPr>
          </a:p>
          <a:p>
            <a:pPr marL="571500" indent="-571500"/>
            <a:r>
              <a:rPr lang="en-GB" sz="4000" b="1" dirty="0" smtClean="0">
                <a:solidFill>
                  <a:schemeClr val="tx1"/>
                </a:solidFill>
              </a:rPr>
              <a:t>Are you ‘salt’ and ‘leaven’ in the world?</a:t>
            </a:r>
          </a:p>
          <a:p>
            <a:pPr marL="0" indent="0">
              <a:buNone/>
            </a:pPr>
            <a:endParaRPr lang="en-JM" sz="4000" dirty="0"/>
          </a:p>
        </p:txBody>
      </p:sp>
      <p:sp>
        <p:nvSpPr>
          <p:cNvPr id="4" name="AutoShape 2" descr="Image result for commun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JM"/>
          </a:p>
        </p:txBody>
      </p:sp>
      <p:sp>
        <p:nvSpPr>
          <p:cNvPr id="5" name="AutoShape 4" descr="Image result for communi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JM"/>
          </a:p>
        </p:txBody>
      </p:sp>
      <p:pic>
        <p:nvPicPr>
          <p:cNvPr id="7"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62037"/>
          <a:stretch/>
        </p:blipFill>
        <p:spPr bwMode="auto">
          <a:xfrm rot="10800000">
            <a:off x="-361" y="7934"/>
            <a:ext cx="1314072" cy="685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60383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128" y="197768"/>
            <a:ext cx="8172400" cy="1143000"/>
          </a:xfrm>
        </p:spPr>
        <p:txBody>
          <a:bodyPr>
            <a:noAutofit/>
          </a:bodyPr>
          <a:lstStyle/>
          <a:p>
            <a:r>
              <a:rPr lang="en-GB" sz="4800" b="1" dirty="0" smtClean="0">
                <a:solidFill>
                  <a:schemeClr val="accent6">
                    <a:lumMod val="50000"/>
                  </a:schemeClr>
                </a:solidFill>
                <a:latin typeface="Berlin Sans FB" panose="020E0602020502020306" pitchFamily="34" charset="0"/>
              </a:rPr>
              <a:t>Discipleship in the Congregation</a:t>
            </a:r>
          </a:p>
        </p:txBody>
      </p:sp>
      <p:sp>
        <p:nvSpPr>
          <p:cNvPr id="3" name="Content Placeholder 2"/>
          <p:cNvSpPr>
            <a:spLocks noGrp="1"/>
          </p:cNvSpPr>
          <p:nvPr>
            <p:ph idx="1"/>
          </p:nvPr>
        </p:nvSpPr>
        <p:spPr>
          <a:xfrm>
            <a:off x="1547664" y="1772816"/>
            <a:ext cx="7488832" cy="5040560"/>
          </a:xfrm>
        </p:spPr>
        <p:txBody>
          <a:bodyPr>
            <a:noAutofit/>
          </a:bodyPr>
          <a:lstStyle/>
          <a:p>
            <a:r>
              <a:rPr lang="en-JM" sz="4000" b="1" dirty="0"/>
              <a:t>Disciples pray with </a:t>
            </a:r>
            <a:r>
              <a:rPr lang="en-JM" sz="4000" b="1" dirty="0" smtClean="0"/>
              <a:t>passion</a:t>
            </a:r>
          </a:p>
          <a:p>
            <a:r>
              <a:rPr lang="en-JM" sz="4000" b="1" dirty="0" smtClean="0"/>
              <a:t>Disciples worship</a:t>
            </a:r>
          </a:p>
          <a:p>
            <a:r>
              <a:rPr lang="en-JM" sz="4000" b="1" dirty="0" smtClean="0"/>
              <a:t>Disciples </a:t>
            </a:r>
            <a:r>
              <a:rPr lang="en-JM" sz="4000" b="1" dirty="0"/>
              <a:t>love the Church and serve her with energy and </a:t>
            </a:r>
            <a:r>
              <a:rPr lang="en-JM" sz="4000" b="1" dirty="0" smtClean="0"/>
              <a:t>joy</a:t>
            </a:r>
          </a:p>
          <a:p>
            <a:r>
              <a:rPr lang="en-JM" sz="4000" b="1" dirty="0" smtClean="0"/>
              <a:t>Disciples </a:t>
            </a:r>
            <a:r>
              <a:rPr lang="en-JM" sz="4000" b="1" dirty="0"/>
              <a:t>give </a:t>
            </a:r>
            <a:r>
              <a:rPr lang="en-JM" sz="4000" b="1" dirty="0" smtClean="0"/>
              <a:t>lavishly</a:t>
            </a:r>
          </a:p>
          <a:p>
            <a:r>
              <a:rPr lang="en-JM" sz="4000" b="1" dirty="0" smtClean="0"/>
              <a:t>Disciples </a:t>
            </a:r>
            <a:r>
              <a:rPr lang="en-JM" sz="4000" b="1" dirty="0"/>
              <a:t>hunger to learn more about their </a:t>
            </a:r>
            <a:r>
              <a:rPr lang="en-JM" sz="4000" b="1" dirty="0" smtClean="0"/>
              <a:t>faith</a:t>
            </a:r>
            <a:endParaRPr lang="en-JM" sz="4000" b="1" dirty="0"/>
          </a:p>
        </p:txBody>
      </p:sp>
      <p:pic>
        <p:nvPicPr>
          <p:cNvPr id="5"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62037"/>
          <a:stretch/>
        </p:blipFill>
        <p:spPr bwMode="auto">
          <a:xfrm rot="10800000">
            <a:off x="17568" y="7934"/>
            <a:ext cx="1314072" cy="685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47764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152" y="125760"/>
            <a:ext cx="7668344" cy="1143000"/>
          </a:xfrm>
        </p:spPr>
        <p:txBody>
          <a:bodyPr>
            <a:noAutofit/>
          </a:bodyPr>
          <a:lstStyle/>
          <a:p>
            <a:r>
              <a:rPr lang="en-GB" sz="5000" b="1" dirty="0">
                <a:solidFill>
                  <a:schemeClr val="accent6">
                    <a:lumMod val="50000"/>
                  </a:schemeClr>
                </a:solidFill>
                <a:latin typeface="Berlin Sans FB" panose="020E0602020502020306" pitchFamily="34" charset="0"/>
              </a:rPr>
              <a:t>Discipleship </a:t>
            </a:r>
            <a:r>
              <a:rPr lang="en-GB" sz="5000" b="1" dirty="0" smtClean="0">
                <a:solidFill>
                  <a:schemeClr val="accent6">
                    <a:lumMod val="50000"/>
                  </a:schemeClr>
                </a:solidFill>
                <a:latin typeface="Berlin Sans FB" panose="020E0602020502020306" pitchFamily="34" charset="0"/>
              </a:rPr>
              <a:t>in the Congregation</a:t>
            </a:r>
          </a:p>
        </p:txBody>
      </p:sp>
      <p:sp>
        <p:nvSpPr>
          <p:cNvPr id="3" name="Content Placeholder 2"/>
          <p:cNvSpPr>
            <a:spLocks noGrp="1"/>
          </p:cNvSpPr>
          <p:nvPr>
            <p:ph idx="1"/>
          </p:nvPr>
        </p:nvSpPr>
        <p:spPr>
          <a:xfrm>
            <a:off x="1115617" y="1412776"/>
            <a:ext cx="7992887" cy="4896544"/>
          </a:xfrm>
        </p:spPr>
        <p:txBody>
          <a:bodyPr>
            <a:noAutofit/>
          </a:bodyPr>
          <a:lstStyle/>
          <a:p>
            <a:r>
              <a:rPr lang="en-US" sz="4000" b="1" dirty="0"/>
              <a:t>Disciples m</a:t>
            </a:r>
            <a:r>
              <a:rPr lang="en-US" sz="4000" b="1" dirty="0" smtClean="0"/>
              <a:t>ake use of learning opportunities given in a congregation (diocese) or faith community.  </a:t>
            </a:r>
          </a:p>
          <a:p>
            <a:pPr marL="0" indent="0">
              <a:buNone/>
            </a:pPr>
            <a:endParaRPr lang="en-US" sz="1800" b="1" dirty="0" smtClean="0"/>
          </a:p>
          <a:p>
            <a:r>
              <a:rPr lang="en-US" sz="4000" b="1" dirty="0" smtClean="0"/>
              <a:t>Disciples use their gifts and </a:t>
            </a:r>
            <a:r>
              <a:rPr lang="en-US" sz="4000" b="1" dirty="0"/>
              <a:t>discern vocations.  They clamour to </a:t>
            </a:r>
            <a:r>
              <a:rPr lang="en-US" sz="4000" b="1" dirty="0" smtClean="0"/>
              <a:t>recognize </a:t>
            </a:r>
            <a:r>
              <a:rPr lang="en-US" sz="4000" b="1" dirty="0"/>
              <a:t>God’s call because they long to live it.  </a:t>
            </a:r>
            <a:endParaRPr lang="en-GB" sz="4000" b="1" dirty="0">
              <a:solidFill>
                <a:schemeClr val="bg1"/>
              </a:solidFill>
            </a:endParaRPr>
          </a:p>
        </p:txBody>
      </p:sp>
      <p:pic>
        <p:nvPicPr>
          <p:cNvPr id="5"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62037"/>
          <a:stretch/>
        </p:blipFill>
        <p:spPr bwMode="auto">
          <a:xfrm rot="10800000">
            <a:off x="17568" y="7933"/>
            <a:ext cx="1098048" cy="685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3099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7384"/>
            <a:ext cx="7740352" cy="1143000"/>
          </a:xfrm>
        </p:spPr>
        <p:txBody>
          <a:bodyPr>
            <a:noAutofit/>
          </a:bodyPr>
          <a:lstStyle/>
          <a:p>
            <a:r>
              <a:rPr lang="en-GB" sz="5800" b="1" dirty="0" smtClean="0">
                <a:solidFill>
                  <a:schemeClr val="accent6">
                    <a:lumMod val="50000"/>
                  </a:schemeClr>
                </a:solidFill>
                <a:latin typeface="Berlin Sans FB" panose="020E0602020502020306" pitchFamily="34" charset="0"/>
              </a:rPr>
              <a:t>Everything for Jesus!</a:t>
            </a:r>
          </a:p>
        </p:txBody>
      </p:sp>
      <p:sp>
        <p:nvSpPr>
          <p:cNvPr id="3" name="Content Placeholder 2"/>
          <p:cNvSpPr>
            <a:spLocks noGrp="1"/>
          </p:cNvSpPr>
          <p:nvPr>
            <p:ph idx="1"/>
          </p:nvPr>
        </p:nvSpPr>
        <p:spPr>
          <a:xfrm>
            <a:off x="1475656" y="1744216"/>
            <a:ext cx="7560840" cy="5069160"/>
          </a:xfrm>
        </p:spPr>
        <p:txBody>
          <a:bodyPr>
            <a:normAutofit/>
          </a:bodyPr>
          <a:lstStyle/>
          <a:p>
            <a:pPr marL="571500" indent="-571500"/>
            <a:r>
              <a:rPr lang="en-GB" sz="4400" b="1" dirty="0" smtClean="0">
                <a:solidFill>
                  <a:schemeClr val="tx1"/>
                </a:solidFill>
              </a:rPr>
              <a:t>We can hold nothing back.</a:t>
            </a:r>
          </a:p>
          <a:p>
            <a:pPr marL="0" indent="0">
              <a:buNone/>
            </a:pPr>
            <a:endParaRPr lang="en-GB" sz="2000" b="1" dirty="0" smtClean="0">
              <a:solidFill>
                <a:schemeClr val="tx1"/>
              </a:solidFill>
            </a:endParaRPr>
          </a:p>
          <a:p>
            <a:pPr marL="571500" indent="-571500"/>
            <a:r>
              <a:rPr lang="en-GB" sz="4400" b="1" dirty="0" smtClean="0">
                <a:solidFill>
                  <a:schemeClr val="tx1"/>
                </a:solidFill>
              </a:rPr>
              <a:t>Just think for a moment about what you still need to give to Jesus in your life?</a:t>
            </a:r>
          </a:p>
          <a:p>
            <a:endParaRPr lang="en-GB" sz="4400" dirty="0" smtClean="0">
              <a:solidFill>
                <a:schemeClr val="bg1"/>
              </a:solidFill>
            </a:endParaRPr>
          </a:p>
          <a:p>
            <a:endParaRPr lang="en-GB" sz="4400" dirty="0">
              <a:solidFill>
                <a:schemeClr val="bg1"/>
              </a:solidFill>
            </a:endParaRPr>
          </a:p>
        </p:txBody>
      </p:sp>
      <p:pic>
        <p:nvPicPr>
          <p:cNvPr id="10242" name="Picture 2" descr="Image result for heart in 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8891">
            <a:off x="6929936" y="4848592"/>
            <a:ext cx="2114297" cy="21237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15"/>
          <p:cNvPicPr>
            <a:picLocks noChangeAspect="1" noChangeArrowheads="1"/>
          </p:cNvPicPr>
          <p:nvPr/>
        </p:nvPicPr>
        <p:blipFill rotWithShape="1">
          <a:blip r:embed="rId4">
            <a:extLst>
              <a:ext uri="{28A0092B-C50C-407E-A947-70E740481C1C}">
                <a14:useLocalDpi xmlns:a14="http://schemas.microsoft.com/office/drawing/2010/main" val="0"/>
              </a:ext>
            </a:extLst>
          </a:blip>
          <a:srcRect l="62037"/>
          <a:stretch/>
        </p:blipFill>
        <p:spPr bwMode="auto">
          <a:xfrm rot="10800000">
            <a:off x="17568" y="7934"/>
            <a:ext cx="1314072" cy="685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29563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0242"/>
                                        </p:tgtEl>
                                      </p:cBhvr>
                                    </p:animEffect>
                                    <p:animScale>
                                      <p:cBhvr>
                                        <p:cTn id="7" dur="250" autoRev="1" fill="hold"/>
                                        <p:tgtEl>
                                          <p:spTgt spid="10242"/>
                                        </p:tgtEl>
                                      </p:cBhvr>
                                      <p:by x="105000" y="105000"/>
                                    </p:animScale>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par>
                          <p:cTn id="15" fill="hold">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2" end="2"/>
                                            </p:txEl>
                                          </p:spTgt>
                                        </p:tgtEl>
                                      </p:cBhvr>
                                    </p:animEffect>
                                  </p:childTnLst>
                                </p:cTn>
                              </p:par>
                            </p:childTnLst>
                          </p:cTn>
                        </p:par>
                        <p:par>
                          <p:cTn id="22" fill="hold">
                            <p:stCondLst>
                              <p:cond delay="2500"/>
                            </p:stCondLst>
                            <p:childTnLst>
                              <p:par>
                                <p:cTn id="23" presetID="6" presetClass="emph" presetSubtype="0" fill="hold" nodeType="afterEffect">
                                  <p:stCondLst>
                                    <p:cond delay="0"/>
                                  </p:stCondLst>
                                  <p:childTnLst>
                                    <p:animScale>
                                      <p:cBhvr>
                                        <p:cTn id="24" dur="2000" fill="hold"/>
                                        <p:tgtEl>
                                          <p:spTgt spid="102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8856983" cy="1143000"/>
          </a:xfrm>
        </p:spPr>
        <p:txBody>
          <a:bodyPr>
            <a:noAutofit/>
          </a:bodyPr>
          <a:lstStyle/>
          <a:p>
            <a:r>
              <a:rPr lang="en-GB" sz="4600" b="1" dirty="0" smtClean="0">
                <a:solidFill>
                  <a:schemeClr val="accent6">
                    <a:lumMod val="50000"/>
                  </a:schemeClr>
                </a:solidFill>
                <a:latin typeface="Berlin Sans FB" panose="020E0602020502020306" pitchFamily="34" charset="0"/>
              </a:rPr>
              <a:t>Use our Gifts in Discipleship</a:t>
            </a:r>
          </a:p>
        </p:txBody>
      </p:sp>
      <p:sp>
        <p:nvSpPr>
          <p:cNvPr id="3" name="Content Placeholder 2"/>
          <p:cNvSpPr>
            <a:spLocks noGrp="1"/>
          </p:cNvSpPr>
          <p:nvPr>
            <p:ph idx="1"/>
          </p:nvPr>
        </p:nvSpPr>
        <p:spPr>
          <a:xfrm>
            <a:off x="1331641" y="1412776"/>
            <a:ext cx="7776863" cy="5472608"/>
          </a:xfrm>
        </p:spPr>
        <p:txBody>
          <a:bodyPr>
            <a:normAutofit/>
          </a:bodyPr>
          <a:lstStyle/>
          <a:p>
            <a:r>
              <a:rPr lang="en-US" sz="4400" b="1" dirty="0" smtClean="0"/>
              <a:t>Each of us who is baptized is given gifts by and through the Spirit.  Gifts are given not </a:t>
            </a:r>
            <a:r>
              <a:rPr lang="en-US" sz="4400" b="1" dirty="0"/>
              <a:t>just to a few </a:t>
            </a:r>
            <a:r>
              <a:rPr lang="en-US" sz="4400" b="1" dirty="0" smtClean="0"/>
              <a:t>special </a:t>
            </a:r>
            <a:r>
              <a:rPr lang="en-US" sz="4400" b="1" dirty="0"/>
              <a:t>Christians, </a:t>
            </a:r>
            <a:r>
              <a:rPr lang="en-US" sz="4400" b="1" dirty="0" smtClean="0"/>
              <a:t>or to individuals in specific religious </a:t>
            </a:r>
            <a:r>
              <a:rPr lang="en-US" sz="4400" b="1" dirty="0"/>
              <a:t>communities or movements.  </a:t>
            </a:r>
            <a:endParaRPr lang="en-US" sz="4400" b="1" dirty="0" smtClean="0"/>
          </a:p>
          <a:p>
            <a:pPr marL="0" indent="0">
              <a:buNone/>
            </a:pPr>
            <a:endParaRPr lang="en-US" sz="1600" b="1" dirty="0" smtClean="0"/>
          </a:p>
        </p:txBody>
      </p:sp>
      <p:pic>
        <p:nvPicPr>
          <p:cNvPr id="5"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62037"/>
          <a:stretch/>
        </p:blipFill>
        <p:spPr bwMode="auto">
          <a:xfrm rot="10800000">
            <a:off x="17568" y="7934"/>
            <a:ext cx="1314072" cy="685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8100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7384"/>
            <a:ext cx="7992887" cy="1143000"/>
          </a:xfrm>
        </p:spPr>
        <p:txBody>
          <a:bodyPr>
            <a:noAutofit/>
          </a:bodyPr>
          <a:lstStyle/>
          <a:p>
            <a:r>
              <a:rPr lang="en-GB" sz="4800" b="1" dirty="0" smtClean="0">
                <a:solidFill>
                  <a:schemeClr val="accent6">
                    <a:lumMod val="50000"/>
                  </a:schemeClr>
                </a:solidFill>
                <a:latin typeface="Berlin Sans FB" panose="020E0602020502020306" pitchFamily="34" charset="0"/>
              </a:rPr>
              <a:t>Use our Gifts for </a:t>
            </a:r>
            <a:r>
              <a:rPr lang="en-GB" sz="4800" b="1" dirty="0" err="1" smtClean="0">
                <a:solidFill>
                  <a:schemeClr val="accent6">
                    <a:lumMod val="50000"/>
                  </a:schemeClr>
                </a:solidFill>
                <a:latin typeface="Berlin Sans FB" panose="020E0602020502020306" pitchFamily="34" charset="0"/>
              </a:rPr>
              <a:t>Discipling</a:t>
            </a:r>
            <a:endParaRPr lang="en-GB" sz="4800" b="1" dirty="0" smtClean="0">
              <a:solidFill>
                <a:schemeClr val="accent6">
                  <a:lumMod val="50000"/>
                </a:schemeClr>
              </a:solidFill>
              <a:latin typeface="Berlin Sans FB" panose="020E0602020502020306" pitchFamily="34" charset="0"/>
            </a:endParaRPr>
          </a:p>
        </p:txBody>
      </p:sp>
      <p:sp>
        <p:nvSpPr>
          <p:cNvPr id="3" name="Content Placeholder 2"/>
          <p:cNvSpPr>
            <a:spLocks noGrp="1"/>
          </p:cNvSpPr>
          <p:nvPr>
            <p:ph idx="1"/>
          </p:nvPr>
        </p:nvSpPr>
        <p:spPr>
          <a:xfrm>
            <a:off x="1331640" y="1412776"/>
            <a:ext cx="7590333" cy="5472608"/>
          </a:xfrm>
        </p:spPr>
        <p:txBody>
          <a:bodyPr>
            <a:normAutofit/>
          </a:bodyPr>
          <a:lstStyle/>
          <a:p>
            <a:r>
              <a:rPr lang="en-US" sz="4800" b="1" dirty="0" smtClean="0"/>
              <a:t>We have to be open </a:t>
            </a:r>
            <a:r>
              <a:rPr lang="en-US" sz="4800" b="1" dirty="0"/>
              <a:t>to these gifts of the Holy Spirit, discerning them, and </a:t>
            </a:r>
            <a:r>
              <a:rPr lang="en-US" sz="4800" b="1" dirty="0" smtClean="0"/>
              <a:t>willingly exercise </a:t>
            </a:r>
            <a:r>
              <a:rPr lang="en-US" sz="4800" b="1" dirty="0"/>
              <a:t>them for the sake of others </a:t>
            </a:r>
            <a:r>
              <a:rPr lang="en-US" sz="4800" b="1" dirty="0" smtClean="0"/>
              <a:t>as </a:t>
            </a:r>
            <a:r>
              <a:rPr lang="en-US" sz="4800" b="1" dirty="0"/>
              <a:t>critical acts of obedience.</a:t>
            </a:r>
          </a:p>
        </p:txBody>
      </p:sp>
      <p:pic>
        <p:nvPicPr>
          <p:cNvPr id="5"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62037"/>
          <a:stretch/>
        </p:blipFill>
        <p:spPr bwMode="auto">
          <a:xfrm rot="10800000">
            <a:off x="17568" y="7934"/>
            <a:ext cx="1314072" cy="685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69612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1" y="-27384"/>
            <a:ext cx="7992887" cy="1143000"/>
          </a:xfrm>
        </p:spPr>
        <p:txBody>
          <a:bodyPr>
            <a:noAutofit/>
          </a:bodyPr>
          <a:lstStyle/>
          <a:p>
            <a:r>
              <a:rPr lang="en-GB" sz="6600" b="1" dirty="0" smtClean="0">
                <a:solidFill>
                  <a:schemeClr val="accent6">
                    <a:lumMod val="50000"/>
                  </a:schemeClr>
                </a:solidFill>
                <a:latin typeface="Berlin Sans FB" panose="020E0602020502020306" pitchFamily="34" charset="0"/>
              </a:rPr>
              <a:t>The Goal</a:t>
            </a:r>
          </a:p>
        </p:txBody>
      </p:sp>
      <p:sp>
        <p:nvSpPr>
          <p:cNvPr id="3" name="Content Placeholder 2"/>
          <p:cNvSpPr>
            <a:spLocks noGrp="1"/>
          </p:cNvSpPr>
          <p:nvPr>
            <p:ph idx="1"/>
          </p:nvPr>
        </p:nvSpPr>
        <p:spPr>
          <a:xfrm>
            <a:off x="1331640" y="1412776"/>
            <a:ext cx="7590333" cy="5472608"/>
          </a:xfrm>
        </p:spPr>
        <p:txBody>
          <a:bodyPr>
            <a:normAutofit/>
          </a:bodyPr>
          <a:lstStyle/>
          <a:p>
            <a:r>
              <a:rPr lang="en-US" sz="4400" b="1" dirty="0" smtClean="0"/>
              <a:t>Deepen our own spiritual relationship with God</a:t>
            </a:r>
          </a:p>
          <a:p>
            <a:r>
              <a:rPr lang="en-US" sz="4400" b="1" dirty="0" smtClean="0"/>
              <a:t>Evangelize our nation</a:t>
            </a:r>
          </a:p>
          <a:p>
            <a:r>
              <a:rPr lang="en-US" sz="4400" b="1" dirty="0" smtClean="0"/>
              <a:t>Increase congregational membership</a:t>
            </a:r>
          </a:p>
          <a:p>
            <a:endParaRPr lang="en-US" sz="4400" b="1" dirty="0"/>
          </a:p>
        </p:txBody>
      </p:sp>
      <p:pic>
        <p:nvPicPr>
          <p:cNvPr id="5"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62037"/>
          <a:stretch/>
        </p:blipFill>
        <p:spPr bwMode="auto">
          <a:xfrm rot="10800000">
            <a:off x="17568" y="7934"/>
            <a:ext cx="1314072" cy="685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1393305" y="1196752"/>
            <a:ext cx="7750695" cy="5688632"/>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JM" sz="4400" b="1" dirty="0" smtClean="0"/>
              <a:t>Discipleship isn’t a sudden condition of spiritual maturity.           It is a process of growing and learning as a student at the feet of Jesus. The goal of discipleship is a constant multiplication of disciples, which requires leadership</a:t>
            </a:r>
            <a:endParaRPr lang="en-JM" sz="4400" b="1" dirty="0"/>
          </a:p>
        </p:txBody>
      </p:sp>
    </p:spTree>
    <p:extLst>
      <p:ext uri="{BB962C8B-B14F-4D97-AF65-F5344CB8AC3E}">
        <p14:creationId xmlns:p14="http://schemas.microsoft.com/office/powerpoint/2010/main" val="13868748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1" y="-27384"/>
            <a:ext cx="7992887" cy="1143000"/>
          </a:xfrm>
        </p:spPr>
        <p:txBody>
          <a:bodyPr>
            <a:noAutofit/>
          </a:bodyPr>
          <a:lstStyle/>
          <a:p>
            <a:r>
              <a:rPr lang="en-GB" sz="6600" b="1" dirty="0" smtClean="0">
                <a:solidFill>
                  <a:schemeClr val="accent6">
                    <a:lumMod val="50000"/>
                  </a:schemeClr>
                </a:solidFill>
                <a:latin typeface="Berlin Sans FB" panose="020E0602020502020306" pitchFamily="34" charset="0"/>
              </a:rPr>
              <a:t>The Goal</a:t>
            </a:r>
          </a:p>
        </p:txBody>
      </p:sp>
      <p:sp>
        <p:nvSpPr>
          <p:cNvPr id="3" name="Content Placeholder 2"/>
          <p:cNvSpPr>
            <a:spLocks noGrp="1"/>
          </p:cNvSpPr>
          <p:nvPr>
            <p:ph idx="1"/>
          </p:nvPr>
        </p:nvSpPr>
        <p:spPr>
          <a:xfrm>
            <a:off x="1296144" y="1844824"/>
            <a:ext cx="7812360" cy="5040560"/>
          </a:xfrm>
        </p:spPr>
        <p:txBody>
          <a:bodyPr>
            <a:normAutofit/>
          </a:bodyPr>
          <a:lstStyle/>
          <a:p>
            <a:r>
              <a:rPr lang="en-US" sz="4400" b="1" dirty="0" smtClean="0"/>
              <a:t>Deepen our personal  relationship with God</a:t>
            </a:r>
          </a:p>
          <a:p>
            <a:r>
              <a:rPr lang="en-US" sz="4400" b="1" dirty="0" smtClean="0"/>
              <a:t>Evangelize our nation</a:t>
            </a:r>
          </a:p>
          <a:p>
            <a:r>
              <a:rPr lang="en-US" sz="4400" b="1" dirty="0" smtClean="0"/>
              <a:t>Increase congregational membership</a:t>
            </a:r>
          </a:p>
          <a:p>
            <a:pPr marL="0" indent="0">
              <a:buNone/>
            </a:pPr>
            <a:endParaRPr lang="en-US" sz="4400" b="1" dirty="0" smtClean="0"/>
          </a:p>
          <a:p>
            <a:endParaRPr lang="en-US" sz="4400" b="1" dirty="0"/>
          </a:p>
        </p:txBody>
      </p:sp>
      <p:pic>
        <p:nvPicPr>
          <p:cNvPr id="5"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62037"/>
          <a:stretch/>
        </p:blipFill>
        <p:spPr bwMode="auto">
          <a:xfrm rot="10800000">
            <a:off x="17568" y="7934"/>
            <a:ext cx="1314072" cy="685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8647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4598" y="1484784"/>
            <a:ext cx="7795914" cy="5069160"/>
          </a:xfrm>
        </p:spPr>
        <p:txBody>
          <a:bodyPr>
            <a:noAutofit/>
          </a:bodyPr>
          <a:lstStyle/>
          <a:p>
            <a:pPr marL="0" indent="0">
              <a:buNone/>
            </a:pPr>
            <a:r>
              <a:rPr lang="en-US" sz="3400" b="1" dirty="0" smtClean="0">
                <a:solidFill>
                  <a:srgbClr val="803D06"/>
                </a:solidFill>
              </a:rPr>
              <a:t>OFFER </a:t>
            </a:r>
            <a:r>
              <a:rPr lang="en-US" sz="3400" b="1" dirty="0" smtClean="0"/>
              <a:t>multiple, overlapping opportunities for baptized and non-baptized people to personally encounter Jesus in the midst of his Church.</a:t>
            </a:r>
          </a:p>
          <a:p>
            <a:pPr marL="0" indent="0">
              <a:buNone/>
            </a:pPr>
            <a:endParaRPr lang="en-US" sz="1400" b="1" dirty="0" smtClean="0"/>
          </a:p>
          <a:p>
            <a:pPr marL="0" indent="0">
              <a:buNone/>
            </a:pPr>
            <a:r>
              <a:rPr lang="en-US" sz="3400" b="1" dirty="0" smtClean="0">
                <a:solidFill>
                  <a:srgbClr val="803D06"/>
                </a:solidFill>
              </a:rPr>
              <a:t>EXPECT CONVERSION</a:t>
            </a:r>
            <a:r>
              <a:rPr lang="en-US" sz="3400" b="1" dirty="0">
                <a:solidFill>
                  <a:srgbClr val="803D06"/>
                </a:solidFill>
              </a:rPr>
              <a:t> </a:t>
            </a:r>
            <a:r>
              <a:rPr lang="en-US" sz="3400" b="1" dirty="0" smtClean="0">
                <a:solidFill>
                  <a:srgbClr val="803D06"/>
                </a:solidFill>
              </a:rPr>
              <a:t>- </a:t>
            </a:r>
            <a:r>
              <a:rPr lang="en-US" sz="3400" b="1" dirty="0" smtClean="0"/>
              <a:t>Plan for conversion.</a:t>
            </a:r>
          </a:p>
          <a:p>
            <a:pPr marL="0" indent="0">
              <a:buNone/>
            </a:pPr>
            <a:endParaRPr lang="en-US" sz="1050" b="1" dirty="0" smtClean="0"/>
          </a:p>
          <a:p>
            <a:pPr marL="0" indent="0">
              <a:buNone/>
            </a:pPr>
            <a:r>
              <a:rPr lang="en-US" sz="3400" b="1" dirty="0" smtClean="0">
                <a:solidFill>
                  <a:srgbClr val="803D06"/>
                </a:solidFill>
              </a:rPr>
              <a:t>LAY THE SPIRITUAL FOUNDATION  </a:t>
            </a:r>
            <a:r>
              <a:rPr lang="en-US" sz="3400" b="1" dirty="0" smtClean="0"/>
              <a:t>through organized, sustained intercessory prayer.</a:t>
            </a:r>
          </a:p>
          <a:p>
            <a:endParaRPr lang="en-US" sz="3400" b="1" dirty="0"/>
          </a:p>
        </p:txBody>
      </p:sp>
      <p:sp>
        <p:nvSpPr>
          <p:cNvPr id="6" name="Title 1"/>
          <p:cNvSpPr>
            <a:spLocks noGrp="1"/>
          </p:cNvSpPr>
          <p:nvPr>
            <p:ph type="title"/>
          </p:nvPr>
        </p:nvSpPr>
        <p:spPr>
          <a:xfrm>
            <a:off x="1331640" y="44624"/>
            <a:ext cx="7812359" cy="1143000"/>
          </a:xfrm>
        </p:spPr>
        <p:txBody>
          <a:bodyPr>
            <a:noAutofit/>
          </a:bodyPr>
          <a:lstStyle/>
          <a:p>
            <a:r>
              <a:rPr lang="en-US" sz="6600" b="1" dirty="0" smtClean="0">
                <a:solidFill>
                  <a:srgbClr val="803D06"/>
                </a:solidFill>
                <a:latin typeface="Berlin Sans FB" panose="020E0602020502020306" pitchFamily="34" charset="0"/>
              </a:rPr>
              <a:t>Raising Disciples</a:t>
            </a:r>
            <a:endParaRPr lang="en-US" sz="6600" b="1" dirty="0">
              <a:solidFill>
                <a:srgbClr val="803D06"/>
              </a:solidFill>
              <a:latin typeface="Berlin Sans FB" panose="020E0602020502020306" pitchFamily="34" charset="0"/>
            </a:endParaRPr>
          </a:p>
        </p:txBody>
      </p:sp>
      <p:pic>
        <p:nvPicPr>
          <p:cNvPr id="7"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62037"/>
          <a:stretch/>
        </p:blipFill>
        <p:spPr bwMode="auto">
          <a:xfrm rot="10800000">
            <a:off x="17568" y="7934"/>
            <a:ext cx="1314072" cy="685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73129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4624"/>
            <a:ext cx="6480720" cy="1143000"/>
          </a:xfrm>
        </p:spPr>
        <p:txBody>
          <a:bodyPr>
            <a:noAutofit/>
          </a:bodyPr>
          <a:lstStyle/>
          <a:p>
            <a:r>
              <a:rPr lang="en-GB" sz="5400" b="1" dirty="0" smtClean="0">
                <a:solidFill>
                  <a:schemeClr val="accent6">
                    <a:lumMod val="50000"/>
                  </a:schemeClr>
                </a:solidFill>
                <a:latin typeface="Berlin Sans FB" panose="020E0602020502020306" pitchFamily="34" charset="0"/>
              </a:rPr>
              <a:t>The Mandate</a:t>
            </a:r>
          </a:p>
        </p:txBody>
      </p:sp>
      <p:sp>
        <p:nvSpPr>
          <p:cNvPr id="3" name="Content Placeholder 2"/>
          <p:cNvSpPr>
            <a:spLocks noGrp="1"/>
          </p:cNvSpPr>
          <p:nvPr>
            <p:ph idx="1"/>
          </p:nvPr>
        </p:nvSpPr>
        <p:spPr>
          <a:xfrm>
            <a:off x="1403648" y="1456184"/>
            <a:ext cx="7668344" cy="5069160"/>
          </a:xfrm>
        </p:spPr>
        <p:txBody>
          <a:bodyPr>
            <a:noAutofit/>
          </a:bodyPr>
          <a:lstStyle/>
          <a:p>
            <a:r>
              <a:rPr lang="en-US" sz="4000" dirty="0" smtClean="0"/>
              <a:t>In April 2016, the </a:t>
            </a:r>
            <a:r>
              <a:rPr lang="en-US" sz="4000" dirty="0"/>
              <a:t>Anglican Consultative Council, one </a:t>
            </a:r>
            <a:r>
              <a:rPr lang="en-US" sz="4000" dirty="0" smtClean="0"/>
              <a:t>of the four </a:t>
            </a:r>
            <a:r>
              <a:rPr lang="en-US" sz="4000" dirty="0"/>
              <a:t>Instruments of the Anglican Communion, passed </a:t>
            </a:r>
            <a:r>
              <a:rPr lang="en-US" sz="4000" dirty="0" smtClean="0"/>
              <a:t> a Resolution </a:t>
            </a:r>
            <a:r>
              <a:rPr lang="en-US" sz="4000" i="1" dirty="0" smtClean="0"/>
              <a:t>(16:01)</a:t>
            </a:r>
            <a:r>
              <a:rPr lang="en-US" sz="4000" dirty="0" smtClean="0"/>
              <a:t> </a:t>
            </a:r>
            <a:r>
              <a:rPr lang="en-US" sz="4000" dirty="0"/>
              <a:t>at its in meeting </a:t>
            </a:r>
            <a:r>
              <a:rPr lang="en-US" sz="4000" dirty="0" smtClean="0"/>
              <a:t>in </a:t>
            </a:r>
            <a:r>
              <a:rPr lang="en-US" sz="4000" dirty="0"/>
              <a:t>Lusaka, Zambia, </a:t>
            </a:r>
            <a:r>
              <a:rPr lang="en-US" sz="4000" dirty="0" smtClean="0"/>
              <a:t>which called on Anglicans </a:t>
            </a:r>
            <a:r>
              <a:rPr lang="en-US" sz="4000" dirty="0"/>
              <a:t>to </a:t>
            </a:r>
            <a:r>
              <a:rPr lang="en-US" sz="4000" dirty="0" smtClean="0"/>
              <a:t>get </a:t>
            </a:r>
            <a:r>
              <a:rPr lang="en-US" sz="4000" dirty="0"/>
              <a:t>involved in a season of </a:t>
            </a:r>
            <a:r>
              <a:rPr lang="en-US" sz="4000" dirty="0" smtClean="0"/>
              <a:t>Intentional Discipleship</a:t>
            </a:r>
            <a:r>
              <a:rPr lang="en-US" sz="4000" dirty="0"/>
              <a:t>.</a:t>
            </a:r>
            <a:endParaRPr lang="en-GB" sz="4000" dirty="0">
              <a:solidFill>
                <a:schemeClr val="bg1"/>
              </a:solidFill>
            </a:endParaRPr>
          </a:p>
        </p:txBody>
      </p:sp>
      <p:pic>
        <p:nvPicPr>
          <p:cNvPr id="9"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62037"/>
          <a:stretch/>
        </p:blipFill>
        <p:spPr bwMode="auto">
          <a:xfrm rot="10800000">
            <a:off x="-361" y="7934"/>
            <a:ext cx="1314072" cy="685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446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520" y="44624"/>
            <a:ext cx="7659960" cy="1143000"/>
          </a:xfrm>
        </p:spPr>
        <p:txBody>
          <a:bodyPr>
            <a:noAutofit/>
          </a:bodyPr>
          <a:lstStyle/>
          <a:p>
            <a:r>
              <a:rPr lang="en-US" sz="5400" b="1" dirty="0" smtClean="0">
                <a:solidFill>
                  <a:schemeClr val="accent6">
                    <a:lumMod val="50000"/>
                  </a:schemeClr>
                </a:solidFill>
                <a:latin typeface="Berlin Sans FB" panose="020E0602020502020306" pitchFamily="34" charset="0"/>
              </a:rPr>
              <a:t>Raising Disciples</a:t>
            </a:r>
            <a:endParaRPr lang="en-US" sz="5400" b="1" dirty="0">
              <a:solidFill>
                <a:schemeClr val="accent6">
                  <a:lumMod val="50000"/>
                </a:schemeClr>
              </a:solidFill>
              <a:latin typeface="Berlin Sans FB" panose="020E0602020502020306" pitchFamily="34" charset="0"/>
            </a:endParaRPr>
          </a:p>
        </p:txBody>
      </p:sp>
      <p:pic>
        <p:nvPicPr>
          <p:cNvPr id="5"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62037"/>
          <a:stretch/>
        </p:blipFill>
        <p:spPr bwMode="auto">
          <a:xfrm rot="10800000">
            <a:off x="17568" y="7934"/>
            <a:ext cx="1314072" cy="685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1475657" y="1628800"/>
            <a:ext cx="7560839" cy="518457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JM" sz="4200" dirty="0" smtClean="0">
                <a:latin typeface="Baskerville Old Face" panose="02020602080505020303" pitchFamily="18" charset="0"/>
              </a:rPr>
              <a:t>The Early Church was intentional about the nurture of its members in living their whole daily lives in the imitation of Jesus. One approach was </a:t>
            </a:r>
            <a:r>
              <a:rPr lang="en-JM" sz="4200" b="1" i="1" dirty="0" smtClean="0">
                <a:solidFill>
                  <a:srgbClr val="803D06"/>
                </a:solidFill>
                <a:latin typeface="Baskerville Old Face" panose="02020602080505020303" pitchFamily="18" charset="0"/>
              </a:rPr>
              <a:t>Catechesis</a:t>
            </a:r>
            <a:r>
              <a:rPr lang="en-JM" sz="4200" dirty="0" smtClean="0">
                <a:solidFill>
                  <a:srgbClr val="002060"/>
                </a:solidFill>
                <a:latin typeface="Baskerville Old Face" panose="02020602080505020303" pitchFamily="18" charset="0"/>
              </a:rPr>
              <a:t>  -</a:t>
            </a:r>
            <a:r>
              <a:rPr lang="en-JM" sz="4200" i="1" dirty="0" smtClean="0">
                <a:solidFill>
                  <a:srgbClr val="803D06"/>
                </a:solidFill>
                <a:latin typeface="Baskerville Old Face" panose="02020602080505020303" pitchFamily="18" charset="0"/>
              </a:rPr>
              <a:t>religious instructions given in preparation for the sacraments of initiation</a:t>
            </a:r>
            <a:endParaRPr lang="en-JM" sz="4200" i="1" dirty="0">
              <a:solidFill>
                <a:srgbClr val="803D06"/>
              </a:solidFill>
              <a:latin typeface="Baskerville Old Face" panose="02020602080505020303" pitchFamily="18" charset="0"/>
            </a:endParaRPr>
          </a:p>
        </p:txBody>
      </p:sp>
    </p:spTree>
    <p:extLst>
      <p:ext uri="{BB962C8B-B14F-4D97-AF65-F5344CB8AC3E}">
        <p14:creationId xmlns:p14="http://schemas.microsoft.com/office/powerpoint/2010/main" val="107593554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520" y="44624"/>
            <a:ext cx="7659960" cy="1143000"/>
          </a:xfrm>
        </p:spPr>
        <p:txBody>
          <a:bodyPr>
            <a:noAutofit/>
          </a:bodyPr>
          <a:lstStyle/>
          <a:p>
            <a:r>
              <a:rPr lang="en-US" sz="5400" b="1" dirty="0" smtClean="0">
                <a:solidFill>
                  <a:schemeClr val="accent6">
                    <a:lumMod val="50000"/>
                  </a:schemeClr>
                </a:solidFill>
                <a:latin typeface="Berlin Sans FB" panose="020E0602020502020306" pitchFamily="34" charset="0"/>
              </a:rPr>
              <a:t>Raising Disciples</a:t>
            </a:r>
            <a:endParaRPr lang="en-US" sz="5400" b="1" dirty="0">
              <a:solidFill>
                <a:schemeClr val="accent6">
                  <a:lumMod val="50000"/>
                </a:schemeClr>
              </a:solidFill>
              <a:latin typeface="Berlin Sans FB" panose="020E0602020502020306" pitchFamily="34" charset="0"/>
            </a:endParaRPr>
          </a:p>
        </p:txBody>
      </p:sp>
      <p:sp>
        <p:nvSpPr>
          <p:cNvPr id="3" name="Content Placeholder 2"/>
          <p:cNvSpPr>
            <a:spLocks noGrp="1"/>
          </p:cNvSpPr>
          <p:nvPr>
            <p:ph idx="1"/>
          </p:nvPr>
        </p:nvSpPr>
        <p:spPr>
          <a:xfrm>
            <a:off x="1512168" y="1268760"/>
            <a:ext cx="7524328" cy="5328592"/>
          </a:xfrm>
        </p:spPr>
        <p:txBody>
          <a:bodyPr>
            <a:noAutofit/>
          </a:bodyPr>
          <a:lstStyle/>
          <a:p>
            <a:pPr marL="0" indent="0">
              <a:buNone/>
            </a:pPr>
            <a:r>
              <a:rPr lang="en-US" sz="4000" b="1" dirty="0" smtClean="0"/>
              <a:t>“The ministry of the Laity is to represent Christ and His Church; to bear witness to Him wherever they may be; and according to the gifts given them to carry on Christ’s work of reconciliation in the world, and to take their place in the life, worship, and governance of the church.”  </a:t>
            </a:r>
          </a:p>
        </p:txBody>
      </p:sp>
      <p:pic>
        <p:nvPicPr>
          <p:cNvPr id="5"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62037"/>
          <a:stretch/>
        </p:blipFill>
        <p:spPr bwMode="auto">
          <a:xfrm rot="10800000">
            <a:off x="17568" y="7934"/>
            <a:ext cx="1314072" cy="685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01656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512" y="-27384"/>
            <a:ext cx="7983488" cy="1143000"/>
          </a:xfrm>
        </p:spPr>
        <p:txBody>
          <a:bodyPr>
            <a:noAutofit/>
          </a:bodyPr>
          <a:lstStyle/>
          <a:p>
            <a:r>
              <a:rPr lang="en-US" sz="6000" b="1" dirty="0" smtClean="0">
                <a:solidFill>
                  <a:srgbClr val="803D06"/>
                </a:solidFill>
                <a:latin typeface="Berlin Sans FB" panose="020E0602020502020306" pitchFamily="34" charset="0"/>
              </a:rPr>
              <a:t>Discipleship Tools</a:t>
            </a:r>
            <a:endParaRPr lang="en-US" sz="6000" b="1" dirty="0">
              <a:solidFill>
                <a:srgbClr val="803D06"/>
              </a:solidFill>
              <a:latin typeface="Berlin Sans FB" panose="020E0602020502020306" pitchFamily="34" charset="0"/>
            </a:endParaRPr>
          </a:p>
        </p:txBody>
      </p:sp>
      <p:sp>
        <p:nvSpPr>
          <p:cNvPr id="3" name="Content Placeholder 2"/>
          <p:cNvSpPr>
            <a:spLocks noGrp="1"/>
          </p:cNvSpPr>
          <p:nvPr>
            <p:ph idx="1"/>
          </p:nvPr>
        </p:nvSpPr>
        <p:spPr>
          <a:xfrm>
            <a:off x="1368152" y="1628800"/>
            <a:ext cx="7524328" cy="5150668"/>
          </a:xfrm>
        </p:spPr>
        <p:txBody>
          <a:bodyPr>
            <a:normAutofit/>
          </a:bodyPr>
          <a:lstStyle/>
          <a:p>
            <a:pPr marL="0" indent="0">
              <a:buNone/>
            </a:pPr>
            <a:r>
              <a:rPr lang="en-US" sz="5400" b="1" dirty="0" smtClean="0">
                <a:solidFill>
                  <a:srgbClr val="C00000"/>
                </a:solidFill>
                <a:latin typeface="Agency FB" panose="020B0503020202020204" pitchFamily="34" charset="0"/>
              </a:rPr>
              <a:t>The Sacraments of Initiation:</a:t>
            </a:r>
          </a:p>
          <a:p>
            <a:pPr marL="0" indent="0">
              <a:buNone/>
            </a:pPr>
            <a:endParaRPr lang="en-US" sz="4000" b="1" dirty="0" smtClean="0">
              <a:solidFill>
                <a:srgbClr val="803D06"/>
              </a:solidFill>
              <a:latin typeface="Berlin Sans FB" panose="020E0602020502020306" pitchFamily="34" charset="0"/>
            </a:endParaRPr>
          </a:p>
          <a:p>
            <a:pPr>
              <a:buFont typeface="Wingdings" panose="05000000000000000000" pitchFamily="2" charset="2"/>
              <a:buChar char="Ø"/>
            </a:pPr>
            <a:r>
              <a:rPr lang="en-US" sz="4400" b="1" dirty="0" smtClean="0">
                <a:solidFill>
                  <a:srgbClr val="803D06"/>
                </a:solidFill>
                <a:latin typeface="Berlin Sans FB" panose="020E0602020502020306" pitchFamily="34" charset="0"/>
              </a:rPr>
              <a:t> Baptism </a:t>
            </a:r>
          </a:p>
          <a:p>
            <a:pPr>
              <a:buFont typeface="Wingdings" panose="05000000000000000000" pitchFamily="2" charset="2"/>
              <a:buChar char="Ø"/>
            </a:pPr>
            <a:r>
              <a:rPr lang="en-US" sz="4400" b="1" dirty="0" smtClean="0">
                <a:solidFill>
                  <a:srgbClr val="803D06"/>
                </a:solidFill>
                <a:latin typeface="Berlin Sans FB" panose="020E0602020502020306" pitchFamily="34" charset="0"/>
              </a:rPr>
              <a:t>Confirmation</a:t>
            </a:r>
          </a:p>
          <a:p>
            <a:pPr>
              <a:buFont typeface="Wingdings" panose="05000000000000000000" pitchFamily="2" charset="2"/>
              <a:buChar char="Ø"/>
            </a:pPr>
            <a:r>
              <a:rPr lang="en-US" sz="4400" b="1" dirty="0" smtClean="0">
                <a:solidFill>
                  <a:srgbClr val="803D06"/>
                </a:solidFill>
                <a:latin typeface="Berlin Sans FB" panose="020E0602020502020306" pitchFamily="34" charset="0"/>
              </a:rPr>
              <a:t>Holy Eucharist </a:t>
            </a:r>
            <a:endParaRPr lang="en-US" sz="4400" b="1" dirty="0">
              <a:solidFill>
                <a:srgbClr val="803D06"/>
              </a:solidFill>
              <a:latin typeface="Berlin Sans FB" panose="020E0602020502020306" pitchFamily="34" charset="0"/>
            </a:endParaRPr>
          </a:p>
        </p:txBody>
      </p:sp>
      <p:pic>
        <p:nvPicPr>
          <p:cNvPr id="5"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62037"/>
          <a:stretch/>
        </p:blipFill>
        <p:spPr bwMode="auto">
          <a:xfrm rot="10800000">
            <a:off x="17568" y="7934"/>
            <a:ext cx="1314072" cy="685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7242416"/>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580">
                                          <p:stCondLst>
                                            <p:cond delay="0"/>
                                          </p:stCondLst>
                                        </p:cTn>
                                        <p:tgtEl>
                                          <p:spTgt spid="3">
                                            <p:txEl>
                                              <p:pRg st="2" end="2"/>
                                            </p:txEl>
                                          </p:spTgt>
                                        </p:tgtEl>
                                      </p:cBhvr>
                                    </p:animEffect>
                                    <p:anim calcmode="lin" valueType="num">
                                      <p:cBhvr>
                                        <p:cTn id="1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2" end="2"/>
                                            </p:txEl>
                                          </p:spTgt>
                                        </p:tgtEl>
                                      </p:cBhvr>
                                      <p:to x="100000" y="60000"/>
                                    </p:animScale>
                                    <p:animScale>
                                      <p:cBhvr>
                                        <p:cTn id="18" dur="166" decel="50000">
                                          <p:stCondLst>
                                            <p:cond delay="676"/>
                                          </p:stCondLst>
                                        </p:cTn>
                                        <p:tgtEl>
                                          <p:spTgt spid="3">
                                            <p:txEl>
                                              <p:pRg st="2" end="2"/>
                                            </p:txEl>
                                          </p:spTgt>
                                        </p:tgtEl>
                                      </p:cBhvr>
                                      <p:to x="100000" y="100000"/>
                                    </p:animScale>
                                    <p:animScale>
                                      <p:cBhvr>
                                        <p:cTn id="19" dur="26">
                                          <p:stCondLst>
                                            <p:cond delay="1312"/>
                                          </p:stCondLst>
                                        </p:cTn>
                                        <p:tgtEl>
                                          <p:spTgt spid="3">
                                            <p:txEl>
                                              <p:pRg st="2" end="2"/>
                                            </p:txEl>
                                          </p:spTgt>
                                        </p:tgtEl>
                                      </p:cBhvr>
                                      <p:to x="100000" y="80000"/>
                                    </p:animScale>
                                    <p:animScale>
                                      <p:cBhvr>
                                        <p:cTn id="20" dur="166" decel="50000">
                                          <p:stCondLst>
                                            <p:cond delay="1338"/>
                                          </p:stCondLst>
                                        </p:cTn>
                                        <p:tgtEl>
                                          <p:spTgt spid="3">
                                            <p:txEl>
                                              <p:pRg st="2" end="2"/>
                                            </p:txEl>
                                          </p:spTgt>
                                        </p:tgtEl>
                                      </p:cBhvr>
                                      <p:to x="100000" y="100000"/>
                                    </p:animScale>
                                    <p:animScale>
                                      <p:cBhvr>
                                        <p:cTn id="21" dur="26">
                                          <p:stCondLst>
                                            <p:cond delay="1642"/>
                                          </p:stCondLst>
                                        </p:cTn>
                                        <p:tgtEl>
                                          <p:spTgt spid="3">
                                            <p:txEl>
                                              <p:pRg st="2" end="2"/>
                                            </p:txEl>
                                          </p:spTgt>
                                        </p:tgtEl>
                                      </p:cBhvr>
                                      <p:to x="100000" y="90000"/>
                                    </p:animScale>
                                    <p:animScale>
                                      <p:cBhvr>
                                        <p:cTn id="22" dur="166" decel="50000">
                                          <p:stCondLst>
                                            <p:cond delay="1668"/>
                                          </p:stCondLst>
                                        </p:cTn>
                                        <p:tgtEl>
                                          <p:spTgt spid="3">
                                            <p:txEl>
                                              <p:pRg st="2" end="2"/>
                                            </p:txEl>
                                          </p:spTgt>
                                        </p:tgtEl>
                                      </p:cBhvr>
                                      <p:to x="100000" y="100000"/>
                                    </p:animScale>
                                    <p:animScale>
                                      <p:cBhvr>
                                        <p:cTn id="23" dur="26">
                                          <p:stCondLst>
                                            <p:cond delay="1808"/>
                                          </p:stCondLst>
                                        </p:cTn>
                                        <p:tgtEl>
                                          <p:spTgt spid="3">
                                            <p:txEl>
                                              <p:pRg st="2" end="2"/>
                                            </p:txEl>
                                          </p:spTgt>
                                        </p:tgtEl>
                                      </p:cBhvr>
                                      <p:to x="100000" y="95000"/>
                                    </p:animScale>
                                    <p:animScale>
                                      <p:cBhvr>
                                        <p:cTn id="24" dur="166" decel="50000">
                                          <p:stCondLst>
                                            <p:cond delay="1834"/>
                                          </p:stCondLst>
                                        </p:cTn>
                                        <p:tgtEl>
                                          <p:spTgt spid="3">
                                            <p:txEl>
                                              <p:pRg st="2" end="2"/>
                                            </p:txEl>
                                          </p:spTgt>
                                        </p:tgtEl>
                                      </p:cBhvr>
                                      <p:to x="100000" y="100000"/>
                                    </p:animScale>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3"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Image result for baptism  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0" y="7935"/>
            <a:ext cx="9133619" cy="6877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051720" y="-27384"/>
            <a:ext cx="7092280" cy="1143000"/>
          </a:xfrm>
        </p:spPr>
        <p:txBody>
          <a:bodyPr>
            <a:noAutofit/>
          </a:bodyPr>
          <a:lstStyle/>
          <a:p>
            <a:r>
              <a:rPr lang="en-US" sz="6000" b="1" dirty="0" smtClean="0">
                <a:solidFill>
                  <a:schemeClr val="bg1"/>
                </a:solidFill>
                <a:latin typeface="Berlin Sans FB" panose="020E0602020502020306" pitchFamily="34" charset="0"/>
              </a:rPr>
              <a:t>Discipleship Tools</a:t>
            </a:r>
            <a:endParaRPr lang="en-US" sz="6000" b="1" dirty="0">
              <a:solidFill>
                <a:schemeClr val="bg1"/>
              </a:solidFill>
              <a:latin typeface="Berlin Sans FB" panose="020E0602020502020306" pitchFamily="34" charset="0"/>
            </a:endParaRPr>
          </a:p>
        </p:txBody>
      </p:sp>
      <p:sp>
        <p:nvSpPr>
          <p:cNvPr id="3" name="Content Placeholder 2"/>
          <p:cNvSpPr>
            <a:spLocks noGrp="1"/>
          </p:cNvSpPr>
          <p:nvPr>
            <p:ph idx="1"/>
          </p:nvPr>
        </p:nvSpPr>
        <p:spPr>
          <a:xfrm>
            <a:off x="1403647" y="1446684"/>
            <a:ext cx="7740351" cy="5411316"/>
          </a:xfrm>
          <a:solidFill>
            <a:schemeClr val="bg1"/>
          </a:solidFill>
        </p:spPr>
        <p:txBody>
          <a:bodyPr>
            <a:noAutofit/>
          </a:bodyPr>
          <a:lstStyle/>
          <a:p>
            <a:pPr marL="0" indent="0">
              <a:buNone/>
            </a:pPr>
            <a:r>
              <a:rPr lang="en-US" sz="4000" b="1" dirty="0" smtClean="0">
                <a:solidFill>
                  <a:srgbClr val="C00000"/>
                </a:solidFill>
                <a:latin typeface="Agency FB" panose="020B0503020202020204" pitchFamily="34" charset="0"/>
              </a:rPr>
              <a:t>The Sacrament of </a:t>
            </a:r>
            <a:r>
              <a:rPr lang="en-US" sz="4000" b="1" dirty="0" smtClean="0">
                <a:solidFill>
                  <a:srgbClr val="803D06"/>
                </a:solidFill>
                <a:latin typeface="Berlin Sans FB" panose="020E0602020502020306" pitchFamily="34" charset="0"/>
              </a:rPr>
              <a:t>Baptism </a:t>
            </a:r>
          </a:p>
          <a:p>
            <a:pPr marL="0" indent="0">
              <a:buNone/>
            </a:pPr>
            <a:endParaRPr lang="en-US" sz="1050" b="1" dirty="0">
              <a:solidFill>
                <a:srgbClr val="803D06"/>
              </a:solidFill>
              <a:latin typeface="Berlin Sans FB" panose="020E0602020502020306" pitchFamily="34" charset="0"/>
            </a:endParaRPr>
          </a:p>
          <a:p>
            <a:pPr marL="0" indent="0">
              <a:buNone/>
            </a:pPr>
            <a:r>
              <a:rPr lang="en-JM" sz="4200" dirty="0" smtClean="0"/>
              <a:t>… is the incorporation into a dynamic relationship with the living God. We welcome a new member into the Lord’s family ; membership wrought the Paschal mystery of Christ’s life, death and resurrection. </a:t>
            </a:r>
          </a:p>
          <a:p>
            <a:pPr marL="0" indent="0">
              <a:buNone/>
            </a:pPr>
            <a:endParaRPr lang="en-JM" sz="4000" b="1" dirty="0"/>
          </a:p>
          <a:p>
            <a:pPr marL="0" indent="0">
              <a:buNone/>
            </a:pPr>
            <a:endParaRPr lang="en-US" sz="4000" b="1" dirty="0" smtClean="0">
              <a:solidFill>
                <a:srgbClr val="803D06"/>
              </a:solidFill>
              <a:latin typeface="Berlin Sans FB" panose="020E0602020502020306" pitchFamily="34" charset="0"/>
            </a:endParaRPr>
          </a:p>
        </p:txBody>
      </p:sp>
    </p:spTree>
    <p:extLst>
      <p:ext uri="{BB962C8B-B14F-4D97-AF65-F5344CB8AC3E}">
        <p14:creationId xmlns:p14="http://schemas.microsoft.com/office/powerpoint/2010/main" val="2002973174"/>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512" y="-27384"/>
            <a:ext cx="7983488" cy="1143000"/>
          </a:xfrm>
        </p:spPr>
        <p:txBody>
          <a:bodyPr>
            <a:noAutofit/>
          </a:bodyPr>
          <a:lstStyle/>
          <a:p>
            <a:r>
              <a:rPr lang="en-US" sz="6000" b="1" dirty="0" smtClean="0">
                <a:solidFill>
                  <a:srgbClr val="803D06"/>
                </a:solidFill>
                <a:latin typeface="Berlin Sans FB" panose="020E0602020502020306" pitchFamily="34" charset="0"/>
              </a:rPr>
              <a:t>Discipleship Tools</a:t>
            </a:r>
            <a:endParaRPr lang="en-US" sz="6000" b="1" dirty="0">
              <a:solidFill>
                <a:srgbClr val="803D06"/>
              </a:solidFill>
              <a:latin typeface="Berlin Sans FB" panose="020E0602020502020306" pitchFamily="34" charset="0"/>
            </a:endParaRPr>
          </a:p>
        </p:txBody>
      </p:sp>
      <p:sp>
        <p:nvSpPr>
          <p:cNvPr id="7" name="Content Placeholder 2"/>
          <p:cNvSpPr txBox="1">
            <a:spLocks/>
          </p:cNvSpPr>
          <p:nvPr/>
        </p:nvSpPr>
        <p:spPr>
          <a:xfrm>
            <a:off x="1644788" y="1052736"/>
            <a:ext cx="7391708" cy="57332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4000" b="1" dirty="0" smtClean="0">
                <a:solidFill>
                  <a:srgbClr val="C00000"/>
                </a:solidFill>
                <a:latin typeface="Agency FB" panose="020B0503020202020204" pitchFamily="34" charset="0"/>
              </a:rPr>
              <a:t>The Sacrament of </a:t>
            </a:r>
            <a:r>
              <a:rPr lang="en-US" sz="4800" b="1" dirty="0" smtClean="0">
                <a:solidFill>
                  <a:srgbClr val="803D06"/>
                </a:solidFill>
                <a:latin typeface="Berlin Sans FB" panose="020E0602020502020306" pitchFamily="34" charset="0"/>
              </a:rPr>
              <a:t>Confirmation</a:t>
            </a:r>
          </a:p>
          <a:p>
            <a:pPr marL="0" indent="0">
              <a:buNone/>
            </a:pPr>
            <a:endParaRPr lang="en-JM" dirty="0" smtClean="0"/>
          </a:p>
          <a:p>
            <a:pPr marL="0" indent="0">
              <a:buNone/>
            </a:pPr>
            <a:r>
              <a:rPr lang="en-JM" sz="4200" dirty="0" smtClean="0">
                <a:solidFill>
                  <a:schemeClr val="tx1">
                    <a:lumMod val="95000"/>
                    <a:lumOff val="5000"/>
                  </a:schemeClr>
                </a:solidFill>
                <a:latin typeface="Berlin Sans FB" panose="020E0602020502020306" pitchFamily="34" charset="0"/>
              </a:rPr>
              <a:t>… </a:t>
            </a:r>
            <a:r>
              <a:rPr lang="en-JM" sz="4200" dirty="0" smtClean="0">
                <a:solidFill>
                  <a:schemeClr val="tx1">
                    <a:lumMod val="95000"/>
                    <a:lumOff val="5000"/>
                  </a:schemeClr>
                </a:solidFill>
                <a:latin typeface="Berlin Sans FB" panose="020E0602020502020306" pitchFamily="34" charset="0"/>
              </a:rPr>
              <a:t>serves </a:t>
            </a:r>
            <a:r>
              <a:rPr lang="en-JM" sz="4200" dirty="0">
                <a:solidFill>
                  <a:schemeClr val="tx1">
                    <a:lumMod val="95000"/>
                    <a:lumOff val="5000"/>
                  </a:schemeClr>
                </a:solidFill>
                <a:latin typeface="Berlin Sans FB" panose="020E0602020502020306" pitchFamily="34" charset="0"/>
              </a:rPr>
              <a:t>as a </a:t>
            </a:r>
            <a:r>
              <a:rPr lang="en-JM" sz="4200" dirty="0" smtClean="0">
                <a:solidFill>
                  <a:schemeClr val="tx1">
                    <a:lumMod val="95000"/>
                    <a:lumOff val="5000"/>
                  </a:schemeClr>
                </a:solidFill>
                <a:latin typeface="Berlin Sans FB" panose="020E0602020502020306" pitchFamily="34" charset="0"/>
              </a:rPr>
              <a:t>decisive acknowledgement  of personal </a:t>
            </a:r>
            <a:r>
              <a:rPr lang="en-JM" sz="4200" dirty="0">
                <a:solidFill>
                  <a:schemeClr val="tx1">
                    <a:lumMod val="95000"/>
                    <a:lumOff val="5000"/>
                  </a:schemeClr>
                </a:solidFill>
                <a:latin typeface="Berlin Sans FB" panose="020E0602020502020306" pitchFamily="34" charset="0"/>
              </a:rPr>
              <a:t>union with Christ. … the public act in which the baptised person affirm Christian belief and are admitted into the vocational life </a:t>
            </a:r>
            <a:endParaRPr lang="en-US" sz="4200" b="1" dirty="0" smtClean="0">
              <a:solidFill>
                <a:schemeClr val="tx1">
                  <a:lumMod val="95000"/>
                  <a:lumOff val="5000"/>
                </a:schemeClr>
              </a:solidFill>
              <a:latin typeface="Berlin Sans FB" panose="020E0602020502020306" pitchFamily="34" charset="0"/>
            </a:endParaRPr>
          </a:p>
        </p:txBody>
      </p:sp>
      <p:pic>
        <p:nvPicPr>
          <p:cNvPr id="3891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6" y="7935"/>
            <a:ext cx="1584176" cy="6850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249138"/>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6" name="Picture 8"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4658" b="4851"/>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60512" y="-27384"/>
            <a:ext cx="7983488" cy="1143000"/>
          </a:xfrm>
        </p:spPr>
        <p:txBody>
          <a:bodyPr>
            <a:noAutofit/>
          </a:bodyPr>
          <a:lstStyle/>
          <a:p>
            <a:r>
              <a:rPr lang="en-US" sz="6000" b="1" dirty="0" smtClean="0">
                <a:solidFill>
                  <a:schemeClr val="bg1"/>
                </a:solidFill>
                <a:latin typeface="Berlin Sans FB" panose="020E0602020502020306" pitchFamily="34" charset="0"/>
              </a:rPr>
              <a:t>Discipleship Tools</a:t>
            </a:r>
            <a:endParaRPr lang="en-US" sz="6000" b="1" dirty="0">
              <a:solidFill>
                <a:schemeClr val="bg1"/>
              </a:solidFill>
              <a:latin typeface="Berlin Sans FB" panose="020E0602020502020306" pitchFamily="34" charset="0"/>
            </a:endParaRPr>
          </a:p>
        </p:txBody>
      </p:sp>
      <p:sp>
        <p:nvSpPr>
          <p:cNvPr id="7" name="Content Placeholder 2"/>
          <p:cNvSpPr txBox="1">
            <a:spLocks/>
          </p:cNvSpPr>
          <p:nvPr/>
        </p:nvSpPr>
        <p:spPr>
          <a:xfrm>
            <a:off x="1619672" y="1340768"/>
            <a:ext cx="7344816" cy="5366692"/>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5400" b="1" dirty="0" smtClean="0">
                <a:solidFill>
                  <a:srgbClr val="C00000"/>
                </a:solidFill>
                <a:latin typeface="Agency FB" panose="020B0503020202020204" pitchFamily="34" charset="0"/>
              </a:rPr>
              <a:t>The </a:t>
            </a:r>
            <a:r>
              <a:rPr lang="en-US" sz="4800" b="1" dirty="0" smtClean="0">
                <a:solidFill>
                  <a:srgbClr val="803D06"/>
                </a:solidFill>
                <a:latin typeface="Berlin Sans FB" panose="020E0602020502020306" pitchFamily="34" charset="0"/>
              </a:rPr>
              <a:t>Holy Eucharist</a:t>
            </a:r>
          </a:p>
          <a:p>
            <a:pPr marL="0" indent="0">
              <a:buFont typeface="Arial" panose="020B0604020202020204" pitchFamily="34" charset="0"/>
              <a:buNone/>
            </a:pPr>
            <a:endParaRPr lang="en-US" sz="2800" dirty="0">
              <a:latin typeface="Times New Roman" panose="02020603050405020304" pitchFamily="18" charset="0"/>
              <a:cs typeface="Times New Roman" panose="02020603050405020304" pitchFamily="18" charset="0"/>
            </a:endParaRPr>
          </a:p>
          <a:p>
            <a:pPr marL="0" indent="0">
              <a:buNone/>
            </a:pPr>
            <a:r>
              <a:rPr lang="en-JM" sz="4000" dirty="0" smtClean="0">
                <a:latin typeface="Times New Roman" panose="02020603050405020304" pitchFamily="18" charset="0"/>
                <a:cs typeface="Times New Roman" panose="02020603050405020304" pitchFamily="18" charset="0"/>
              </a:rPr>
              <a:t>… instituted </a:t>
            </a:r>
            <a:r>
              <a:rPr lang="en-JM" sz="4000" dirty="0">
                <a:latin typeface="Times New Roman" panose="02020603050405020304" pitchFamily="18" charset="0"/>
                <a:cs typeface="Times New Roman" panose="02020603050405020304" pitchFamily="18" charset="0"/>
              </a:rPr>
              <a:t>by </a:t>
            </a:r>
            <a:r>
              <a:rPr lang="en-JM" sz="4000" dirty="0" smtClean="0">
                <a:latin typeface="Times New Roman" panose="02020603050405020304" pitchFamily="18" charset="0"/>
                <a:cs typeface="Times New Roman" panose="02020603050405020304" pitchFamily="18" charset="0"/>
              </a:rPr>
              <a:t>Jesus Christ </a:t>
            </a:r>
            <a:r>
              <a:rPr lang="en-JM" sz="4000" dirty="0">
                <a:latin typeface="Times New Roman" panose="02020603050405020304" pitchFamily="18" charset="0"/>
                <a:cs typeface="Times New Roman" panose="02020603050405020304" pitchFamily="18" charset="0"/>
              </a:rPr>
              <a:t>during his Last </a:t>
            </a:r>
            <a:r>
              <a:rPr lang="en-JM" sz="4000" dirty="0" smtClean="0">
                <a:latin typeface="Times New Roman" panose="02020603050405020304" pitchFamily="18" charset="0"/>
                <a:cs typeface="Times New Roman" panose="02020603050405020304" pitchFamily="18" charset="0"/>
              </a:rPr>
              <a:t>Supper with  his </a:t>
            </a:r>
            <a:r>
              <a:rPr lang="en-JM" sz="4000" dirty="0">
                <a:latin typeface="Times New Roman" panose="02020603050405020304" pitchFamily="18" charset="0"/>
                <a:cs typeface="Times New Roman" panose="02020603050405020304" pitchFamily="18" charset="0"/>
              </a:rPr>
              <a:t>disciples </a:t>
            </a:r>
            <a:r>
              <a:rPr lang="en-JM" sz="4000" dirty="0" smtClean="0">
                <a:latin typeface="Times New Roman" panose="02020603050405020304" pitchFamily="18" charset="0"/>
                <a:cs typeface="Times New Roman" panose="02020603050405020304" pitchFamily="18" charset="0"/>
              </a:rPr>
              <a:t>in which he gave them bread </a:t>
            </a:r>
            <a:r>
              <a:rPr lang="en-JM" sz="4000" dirty="0">
                <a:latin typeface="Times New Roman" panose="02020603050405020304" pitchFamily="18" charset="0"/>
                <a:cs typeface="Times New Roman" panose="02020603050405020304" pitchFamily="18" charset="0"/>
              </a:rPr>
              <a:t>and wine </a:t>
            </a:r>
            <a:r>
              <a:rPr lang="en-JM" sz="4000" dirty="0" smtClean="0">
                <a:latin typeface="Times New Roman" panose="02020603050405020304" pitchFamily="18" charset="0"/>
                <a:cs typeface="Times New Roman" panose="02020603050405020304" pitchFamily="18" charset="0"/>
              </a:rPr>
              <a:t>and commanded them to “do </a:t>
            </a:r>
            <a:r>
              <a:rPr lang="en-JM" sz="4000" dirty="0">
                <a:latin typeface="Times New Roman" panose="02020603050405020304" pitchFamily="18" charset="0"/>
                <a:cs typeface="Times New Roman" panose="02020603050405020304" pitchFamily="18" charset="0"/>
              </a:rPr>
              <a:t>this in memory of </a:t>
            </a:r>
            <a:r>
              <a:rPr lang="en-JM" sz="4000" dirty="0" smtClean="0">
                <a:latin typeface="Times New Roman" panose="02020603050405020304" pitchFamily="18" charset="0"/>
                <a:cs typeface="Times New Roman" panose="02020603050405020304" pitchFamily="18" charset="0"/>
              </a:rPr>
              <a:t>me.”  </a:t>
            </a:r>
            <a:endParaRPr lang="en-US" sz="4000"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4400" b="1" dirty="0">
              <a:solidFill>
                <a:srgbClr val="803D06"/>
              </a:solidFill>
              <a:latin typeface="Berlin Sans FB" panose="020E0602020502020306" pitchFamily="34" charset="0"/>
            </a:endParaRPr>
          </a:p>
          <a:p>
            <a:pPr marL="0" indent="0">
              <a:buFont typeface="Arial" panose="020B0604020202020204" pitchFamily="34" charset="0"/>
              <a:buNone/>
            </a:pPr>
            <a:r>
              <a:rPr lang="en-US" sz="4400" b="1" dirty="0" smtClean="0">
                <a:solidFill>
                  <a:srgbClr val="803D06"/>
                </a:solidFill>
                <a:latin typeface="Berlin Sans FB" panose="020E0602020502020306" pitchFamily="34" charset="0"/>
              </a:rPr>
              <a:t> </a:t>
            </a:r>
            <a:endParaRPr lang="en-US" sz="4400" b="1" dirty="0">
              <a:solidFill>
                <a:srgbClr val="803D06"/>
              </a:solidFill>
              <a:latin typeface="Berlin Sans FB" panose="020E0602020502020306" pitchFamily="34" charset="0"/>
            </a:endParaRPr>
          </a:p>
        </p:txBody>
      </p:sp>
    </p:spTree>
    <p:extLst>
      <p:ext uri="{BB962C8B-B14F-4D97-AF65-F5344CB8AC3E}">
        <p14:creationId xmlns:p14="http://schemas.microsoft.com/office/powerpoint/2010/main" val="3615351213"/>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down)">
                                      <p:cBhvr>
                                        <p:cTn id="11" dur="500"/>
                                        <p:tgtEl>
                                          <p:spTgt spid="7">
                                            <p:txEl>
                                              <p:pRg st="0" end="0"/>
                                            </p:txEl>
                                          </p:spTgt>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p:cTn id="15"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2" end="2"/>
                                            </p:txEl>
                                          </p:spTgt>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down)">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1680" y="836712"/>
            <a:ext cx="7416824" cy="5802980"/>
          </a:xfrm>
          <a:solidFill>
            <a:schemeClr val="bg1"/>
          </a:solidFill>
        </p:spPr>
        <p:txBody>
          <a:bodyPr>
            <a:noAutofit/>
          </a:bodyPr>
          <a:lstStyle/>
          <a:p>
            <a:pPr marL="0" indent="0">
              <a:buNone/>
            </a:pPr>
            <a:r>
              <a:rPr lang="en-US" sz="4600" b="1" dirty="0" smtClean="0"/>
              <a:t>Finally, discipleship is a great privilege. It should be taken and treated as such. The task of discipleship puts us in a position of honour as someone is trusting us to walk with them in advancing their relationship with God.  </a:t>
            </a:r>
            <a:endParaRPr lang="en-US" sz="4600" b="1" dirty="0"/>
          </a:p>
        </p:txBody>
      </p:sp>
      <p:pic>
        <p:nvPicPr>
          <p:cNvPr id="5"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62037"/>
          <a:stretch/>
        </p:blipFill>
        <p:spPr bwMode="auto">
          <a:xfrm rot="10800000">
            <a:off x="17568" y="7934"/>
            <a:ext cx="1314072" cy="685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descr="Image result for conclusio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124744" y="-315416"/>
            <a:ext cx="4964559" cy="2651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6084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155" y="-27384"/>
            <a:ext cx="7446317" cy="1143000"/>
          </a:xfrm>
        </p:spPr>
        <p:txBody>
          <a:bodyPr>
            <a:noAutofit/>
          </a:bodyPr>
          <a:lstStyle/>
          <a:p>
            <a:r>
              <a:rPr lang="en-JM" sz="7200" b="1" dirty="0" smtClean="0">
                <a:solidFill>
                  <a:srgbClr val="803D06"/>
                </a:solidFill>
                <a:latin typeface="Berlin Sans FB" panose="020E0602020502020306" pitchFamily="34" charset="0"/>
              </a:rPr>
              <a:t>Training </a:t>
            </a:r>
            <a:endParaRPr lang="en-JM" sz="7200" b="1" dirty="0">
              <a:solidFill>
                <a:srgbClr val="803D06"/>
              </a:solidFill>
              <a:latin typeface="Berlin Sans FB" panose="020E0602020502020306" pitchFamily="34" charset="0"/>
            </a:endParaRPr>
          </a:p>
        </p:txBody>
      </p:sp>
      <p:sp>
        <p:nvSpPr>
          <p:cNvPr id="3" name="Content Placeholder 2"/>
          <p:cNvSpPr>
            <a:spLocks noGrp="1"/>
          </p:cNvSpPr>
          <p:nvPr>
            <p:ph idx="1"/>
          </p:nvPr>
        </p:nvSpPr>
        <p:spPr>
          <a:xfrm>
            <a:off x="1662187" y="1196752"/>
            <a:ext cx="7446317" cy="5472608"/>
          </a:xfrm>
        </p:spPr>
        <p:txBody>
          <a:bodyPr/>
          <a:lstStyle/>
          <a:p>
            <a:pPr marL="0" indent="0">
              <a:buNone/>
            </a:pPr>
            <a:r>
              <a:rPr lang="en-JM" sz="4000" b="1" i="1" dirty="0" smtClean="0">
                <a:solidFill>
                  <a:srgbClr val="803D06"/>
                </a:solidFill>
              </a:rPr>
              <a:t>Training Workshops to include:</a:t>
            </a:r>
          </a:p>
          <a:p>
            <a:pPr marL="0" indent="0">
              <a:buNone/>
            </a:pPr>
            <a:endParaRPr lang="en-JM" sz="2400" b="1" dirty="0" smtClean="0"/>
          </a:p>
          <a:p>
            <a:pPr>
              <a:buFontTx/>
              <a:buChar char="-"/>
            </a:pPr>
            <a:r>
              <a:rPr lang="en-JM" sz="3600" b="1" i="1" dirty="0" smtClean="0"/>
              <a:t>Sunday School Teachers</a:t>
            </a:r>
          </a:p>
          <a:p>
            <a:pPr>
              <a:buFontTx/>
              <a:buChar char="-"/>
            </a:pPr>
            <a:r>
              <a:rPr lang="en-JM" sz="3600" b="1" i="1" dirty="0" smtClean="0"/>
              <a:t>Youth</a:t>
            </a:r>
          </a:p>
          <a:p>
            <a:pPr>
              <a:buFontTx/>
              <a:buChar char="-"/>
            </a:pPr>
            <a:r>
              <a:rPr lang="en-JM" sz="3600" b="1" i="1" dirty="0" smtClean="0"/>
              <a:t>Young Adults</a:t>
            </a:r>
          </a:p>
          <a:p>
            <a:pPr>
              <a:buFontTx/>
              <a:buChar char="-"/>
            </a:pPr>
            <a:r>
              <a:rPr lang="en-JM" sz="3600" b="1" i="1" dirty="0" smtClean="0"/>
              <a:t>B.S.A</a:t>
            </a:r>
          </a:p>
          <a:p>
            <a:pPr>
              <a:buFontTx/>
              <a:buChar char="-"/>
            </a:pPr>
            <a:r>
              <a:rPr lang="en-JM" sz="3600" b="1" i="1" dirty="0" smtClean="0"/>
              <a:t>Mothers’ Union</a:t>
            </a:r>
          </a:p>
          <a:p>
            <a:pPr>
              <a:buFontTx/>
              <a:buChar char="-"/>
            </a:pPr>
            <a:r>
              <a:rPr lang="en-JM" sz="3600" b="1" i="1" dirty="0" smtClean="0"/>
              <a:t>Women’s </a:t>
            </a:r>
            <a:r>
              <a:rPr lang="en-JM" sz="3600" b="1" i="1" dirty="0" err="1" smtClean="0"/>
              <a:t>Auxilary</a:t>
            </a:r>
            <a:endParaRPr lang="en-JM" sz="3600" b="1" i="1" dirty="0" smtClean="0"/>
          </a:p>
          <a:p>
            <a:pPr>
              <a:buFontTx/>
              <a:buChar char="-"/>
            </a:pPr>
            <a:endParaRPr lang="en-JM" sz="3600" b="1" i="1" dirty="0"/>
          </a:p>
        </p:txBody>
      </p:sp>
      <p:sp>
        <p:nvSpPr>
          <p:cNvPr id="4" name="AutoShape 6" descr="Image result for elegant orange powerpoint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JM"/>
          </a:p>
        </p:txBody>
      </p:sp>
      <p:sp>
        <p:nvSpPr>
          <p:cNvPr id="6" name="AutoShape 8" descr="Image result for elegant orange powerpoint backgroun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JM"/>
          </a:p>
        </p:txBody>
      </p:sp>
      <p:sp>
        <p:nvSpPr>
          <p:cNvPr id="7" name="AutoShape 10" descr="Image result for elegant orange powerpoint backgroun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JM"/>
          </a:p>
        </p:txBody>
      </p:sp>
      <p:sp>
        <p:nvSpPr>
          <p:cNvPr id="8" name="AutoShape 12" descr="Image result for elegant orange powerpoint background"/>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JM"/>
          </a:p>
        </p:txBody>
      </p:sp>
      <p:sp>
        <p:nvSpPr>
          <p:cNvPr id="9" name="AutoShape 14" descr="Compass on Orange Powerpoint Background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JM"/>
          </a:p>
        </p:txBody>
      </p:sp>
      <p:pic>
        <p:nvPicPr>
          <p:cNvPr id="13"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62037"/>
          <a:stretch/>
        </p:blipFill>
        <p:spPr bwMode="auto">
          <a:xfrm rot="10800000">
            <a:off x="17568" y="7934"/>
            <a:ext cx="1314072" cy="685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0413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40" y="1"/>
            <a:ext cx="9119960" cy="6861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8454" y="116632"/>
            <a:ext cx="8941247" cy="6624736"/>
          </a:xfrm>
          <a:solidFill>
            <a:schemeClr val="bg1"/>
          </a:solidFill>
        </p:spPr>
        <p:txBody>
          <a:bodyPr>
            <a:noAutofit/>
          </a:bodyPr>
          <a:lstStyle/>
          <a:p>
            <a:pPr marL="0" indent="0" algn="ctr">
              <a:buNone/>
            </a:pPr>
            <a:r>
              <a:rPr lang="en-US" sz="4000" b="1" u="sng" dirty="0" smtClean="0">
                <a:solidFill>
                  <a:schemeClr val="accent6">
                    <a:lumMod val="50000"/>
                  </a:schemeClr>
                </a:solidFill>
                <a:latin typeface="Berlin Sans FB" panose="020E0602020502020306" pitchFamily="34" charset="0"/>
              </a:rPr>
              <a:t>Prayer for Intentional Discipleship</a:t>
            </a:r>
          </a:p>
          <a:p>
            <a:pPr marL="0" indent="0">
              <a:buNone/>
            </a:pPr>
            <a:endParaRPr lang="en-US" sz="2800" b="1" dirty="0" smtClean="0"/>
          </a:p>
          <a:p>
            <a:pPr marL="0" indent="0">
              <a:buNone/>
            </a:pPr>
            <a:r>
              <a:rPr lang="en-US" sz="4400" b="1" dirty="0" smtClean="0"/>
              <a:t>Heavenly Father, we thank you that you have awakened your church to hear again the call of our </a:t>
            </a:r>
            <a:r>
              <a:rPr lang="en-US" sz="4400" b="1" dirty="0" err="1" smtClean="0"/>
              <a:t>Saviour</a:t>
            </a:r>
            <a:r>
              <a:rPr lang="en-US" sz="4400" b="1" dirty="0" smtClean="0"/>
              <a:t> Jesus Christ to come to Him and learn from Him.  Grant that as we say “yes” to discipleship, Your Holy Spirit will enable is so completely to commit all</a:t>
            </a:r>
            <a:endParaRPr lang="en-US" sz="4400" b="1" dirty="0"/>
          </a:p>
        </p:txBody>
      </p:sp>
    </p:spTree>
    <p:extLst>
      <p:ext uri="{BB962C8B-B14F-4D97-AF65-F5344CB8AC3E}">
        <p14:creationId xmlns:p14="http://schemas.microsoft.com/office/powerpoint/2010/main" val="18732481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40" y="1"/>
            <a:ext cx="9119960" cy="68614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8454" y="116632"/>
            <a:ext cx="8941247" cy="6624736"/>
          </a:xfrm>
          <a:solidFill>
            <a:schemeClr val="bg1"/>
          </a:solidFill>
        </p:spPr>
        <p:txBody>
          <a:bodyPr>
            <a:noAutofit/>
          </a:bodyPr>
          <a:lstStyle/>
          <a:p>
            <a:pPr marL="0" indent="0" algn="ctr">
              <a:buNone/>
            </a:pPr>
            <a:r>
              <a:rPr lang="en-US" sz="4000" b="1" u="sng" dirty="0">
                <a:solidFill>
                  <a:schemeClr val="accent6">
                    <a:lumMod val="75000"/>
                  </a:schemeClr>
                </a:solidFill>
                <a:latin typeface="Berlin Sans FB" panose="020E0602020502020306" pitchFamily="34" charset="0"/>
              </a:rPr>
              <a:t>Prayer for Intentional Discipleship</a:t>
            </a:r>
          </a:p>
          <a:p>
            <a:pPr marL="0" indent="0">
              <a:buNone/>
            </a:pPr>
            <a:r>
              <a:rPr lang="en-US" sz="4800" b="1" dirty="0"/>
              <a:t>areas of our lives to His service, </a:t>
            </a:r>
            <a:r>
              <a:rPr lang="en-US" sz="4800" b="1" dirty="0" smtClean="0"/>
              <a:t>that </a:t>
            </a:r>
            <a:r>
              <a:rPr lang="en-US" sz="4800" b="1" dirty="0"/>
              <a:t>in our personal, family and church lives, our work, recreational and social lives, we would act as Jesus would have acted if He were in our place.  In His name and for his sake we pray.  </a:t>
            </a:r>
            <a:r>
              <a:rPr lang="en-US" b="1" i="1" dirty="0"/>
              <a:t>Amen</a:t>
            </a:r>
            <a:endParaRPr lang="en-US" sz="4800" b="1" i="1" dirty="0"/>
          </a:p>
        </p:txBody>
      </p:sp>
    </p:spTree>
    <p:extLst>
      <p:ext uri="{BB962C8B-B14F-4D97-AF65-F5344CB8AC3E}">
        <p14:creationId xmlns:p14="http://schemas.microsoft.com/office/powerpoint/2010/main" val="22103891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7384"/>
            <a:ext cx="7956376" cy="1143000"/>
          </a:xfrm>
        </p:spPr>
        <p:txBody>
          <a:bodyPr>
            <a:noAutofit/>
          </a:bodyPr>
          <a:lstStyle/>
          <a:p>
            <a:r>
              <a:rPr lang="en-JM" sz="5200" b="1" dirty="0" smtClean="0">
                <a:solidFill>
                  <a:schemeClr val="accent6">
                    <a:lumMod val="50000"/>
                  </a:schemeClr>
                </a:solidFill>
                <a:latin typeface="Berlin Sans FB" panose="020E0602020502020306" pitchFamily="34" charset="0"/>
              </a:rPr>
              <a:t>Intentional Discipleship</a:t>
            </a:r>
            <a:endParaRPr lang="en-GB" sz="5200" b="1" dirty="0" smtClean="0">
              <a:solidFill>
                <a:schemeClr val="accent6">
                  <a:lumMod val="50000"/>
                </a:schemeClr>
              </a:solidFill>
              <a:latin typeface="Berlin Sans FB" panose="020E0602020502020306" pitchFamily="34" charset="0"/>
            </a:endParaRPr>
          </a:p>
        </p:txBody>
      </p:sp>
      <p:sp>
        <p:nvSpPr>
          <p:cNvPr id="3" name="Content Placeholder 2"/>
          <p:cNvSpPr>
            <a:spLocks noGrp="1"/>
          </p:cNvSpPr>
          <p:nvPr>
            <p:ph idx="1"/>
          </p:nvPr>
        </p:nvSpPr>
        <p:spPr>
          <a:xfrm>
            <a:off x="1331640" y="1196752"/>
            <a:ext cx="7435874" cy="5472608"/>
          </a:xfrm>
        </p:spPr>
        <p:txBody>
          <a:bodyPr>
            <a:noAutofit/>
          </a:bodyPr>
          <a:lstStyle/>
          <a:p>
            <a:r>
              <a:rPr lang="en-JM" sz="4400" dirty="0"/>
              <a:t>Intentional Discipleship is a deliberate yet empowering and flexible relationship of trust in which one individual assists or works along with another to understand and appropriate the grace of God in their </a:t>
            </a:r>
            <a:r>
              <a:rPr lang="en-JM" sz="4400" dirty="0" smtClean="0"/>
              <a:t>lives</a:t>
            </a:r>
            <a:r>
              <a:rPr lang="en-JM" sz="4400" dirty="0"/>
              <a:t> </a:t>
            </a:r>
            <a:r>
              <a:rPr lang="en-JM" sz="4400" dirty="0" smtClean="0"/>
              <a:t>        </a:t>
            </a:r>
            <a:r>
              <a:rPr lang="en-JM" sz="2400" i="1" dirty="0" smtClean="0"/>
              <a:t>  </a:t>
            </a:r>
            <a:r>
              <a:rPr lang="en-JM" sz="2400" i="1" dirty="0" smtClean="0"/>
              <a:t>                </a:t>
            </a:r>
            <a:r>
              <a:rPr lang="en-JM" sz="1400" dirty="0" smtClean="0"/>
              <a:t>- Douglas </a:t>
            </a:r>
            <a:r>
              <a:rPr lang="en-JM" sz="1400" dirty="0" smtClean="0"/>
              <a:t>Barnes</a:t>
            </a:r>
            <a:endParaRPr lang="en-GB" sz="4400" dirty="0">
              <a:solidFill>
                <a:schemeClr val="bg1"/>
              </a:solidFill>
            </a:endParaRPr>
          </a:p>
        </p:txBody>
      </p:sp>
      <p:pic>
        <p:nvPicPr>
          <p:cNvPr id="6"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62037"/>
          <a:stretch/>
        </p:blipFill>
        <p:spPr bwMode="auto">
          <a:xfrm rot="10800000">
            <a:off x="-361" y="7934"/>
            <a:ext cx="1314072" cy="685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1414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7384"/>
            <a:ext cx="7956376" cy="1143000"/>
          </a:xfrm>
        </p:spPr>
        <p:txBody>
          <a:bodyPr>
            <a:noAutofit/>
          </a:bodyPr>
          <a:lstStyle/>
          <a:p>
            <a:r>
              <a:rPr lang="en-JM" sz="5200" b="1" dirty="0" smtClean="0">
                <a:solidFill>
                  <a:schemeClr val="accent6">
                    <a:lumMod val="50000"/>
                  </a:schemeClr>
                </a:solidFill>
                <a:latin typeface="Berlin Sans FB" panose="020E0602020502020306" pitchFamily="34" charset="0"/>
              </a:rPr>
              <a:t>Who is a Disciple?</a:t>
            </a:r>
            <a:endParaRPr lang="en-GB" sz="5200" b="1" dirty="0" smtClean="0">
              <a:solidFill>
                <a:schemeClr val="accent6">
                  <a:lumMod val="50000"/>
                </a:schemeClr>
              </a:solidFill>
              <a:latin typeface="Berlin Sans FB" panose="020E0602020502020306" pitchFamily="34" charset="0"/>
            </a:endParaRPr>
          </a:p>
        </p:txBody>
      </p:sp>
      <p:sp>
        <p:nvSpPr>
          <p:cNvPr id="3" name="Content Placeholder 2"/>
          <p:cNvSpPr>
            <a:spLocks noGrp="1"/>
          </p:cNvSpPr>
          <p:nvPr>
            <p:ph idx="1"/>
          </p:nvPr>
        </p:nvSpPr>
        <p:spPr>
          <a:xfrm>
            <a:off x="1331640" y="1196752"/>
            <a:ext cx="7435874" cy="5472608"/>
          </a:xfrm>
        </p:spPr>
        <p:txBody>
          <a:bodyPr>
            <a:noAutofit/>
          </a:bodyPr>
          <a:lstStyle/>
          <a:p>
            <a:r>
              <a:rPr lang="en-JM" sz="4400" dirty="0"/>
              <a:t>Intentional Discipleship is a deliberate yet empowering and flexible relationship of trust in which one individual assists or works along with another to understand and appropriate the grace of God in their </a:t>
            </a:r>
            <a:r>
              <a:rPr lang="en-JM" sz="4400" dirty="0" smtClean="0"/>
              <a:t>lives</a:t>
            </a:r>
            <a:r>
              <a:rPr lang="en-JM" sz="4400" dirty="0"/>
              <a:t> </a:t>
            </a:r>
            <a:r>
              <a:rPr lang="en-JM" sz="4400" dirty="0" smtClean="0"/>
              <a:t>        </a:t>
            </a:r>
            <a:r>
              <a:rPr lang="en-JM" sz="2400" i="1" dirty="0" smtClean="0"/>
              <a:t>  - Rev. Douglas Barnes</a:t>
            </a:r>
            <a:endParaRPr lang="en-GB" sz="4400" i="1" dirty="0">
              <a:solidFill>
                <a:schemeClr val="bg1"/>
              </a:solidFill>
            </a:endParaRPr>
          </a:p>
        </p:txBody>
      </p:sp>
      <p:pic>
        <p:nvPicPr>
          <p:cNvPr id="6"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62037"/>
          <a:stretch/>
        </p:blipFill>
        <p:spPr bwMode="auto">
          <a:xfrm rot="10800000">
            <a:off x="-361" y="7934"/>
            <a:ext cx="1314072" cy="685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1475656" y="1366168"/>
            <a:ext cx="7561262" cy="540060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4400" b="1" dirty="0" smtClean="0"/>
              <a:t>… a follower or pupil of a teacher, leader or philosopher; someone who adheres to the teachings of another, making them their model for life. Jesus’ followers were called disciples before being called Christians!		 						    </a:t>
            </a:r>
            <a:r>
              <a:rPr lang="en-GB" sz="1800" i="1" dirty="0" smtClean="0"/>
              <a:t>The Oxford Dictionary</a:t>
            </a:r>
            <a:endParaRPr lang="en-JM" sz="5400" i="1" dirty="0"/>
          </a:p>
        </p:txBody>
      </p:sp>
    </p:spTree>
    <p:extLst>
      <p:ext uri="{BB962C8B-B14F-4D97-AF65-F5344CB8AC3E}">
        <p14:creationId xmlns:p14="http://schemas.microsoft.com/office/powerpoint/2010/main" val="15938510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7384"/>
            <a:ext cx="7830288" cy="1143000"/>
          </a:xfrm>
        </p:spPr>
        <p:txBody>
          <a:bodyPr>
            <a:noAutofit/>
          </a:bodyPr>
          <a:lstStyle/>
          <a:p>
            <a:r>
              <a:rPr lang="en-GB" sz="5200" b="1" dirty="0">
                <a:solidFill>
                  <a:schemeClr val="accent6">
                    <a:lumMod val="50000"/>
                  </a:schemeClr>
                </a:solidFill>
                <a:latin typeface="Berlin Sans FB" panose="020E0602020502020306" pitchFamily="34" charset="0"/>
              </a:rPr>
              <a:t>Intentional Discipleship</a:t>
            </a:r>
            <a:endParaRPr lang="en-GB" sz="5200" b="1" dirty="0" smtClean="0">
              <a:solidFill>
                <a:schemeClr val="accent6">
                  <a:lumMod val="50000"/>
                </a:schemeClr>
              </a:solidFill>
              <a:latin typeface="Berlin Sans FB" panose="020E0602020502020306" pitchFamily="34" charset="0"/>
            </a:endParaRPr>
          </a:p>
        </p:txBody>
      </p:sp>
      <p:sp>
        <p:nvSpPr>
          <p:cNvPr id="3" name="Content Placeholder 2"/>
          <p:cNvSpPr>
            <a:spLocks noGrp="1"/>
          </p:cNvSpPr>
          <p:nvPr>
            <p:ph idx="1"/>
          </p:nvPr>
        </p:nvSpPr>
        <p:spPr>
          <a:xfrm>
            <a:off x="1332656" y="1725166"/>
            <a:ext cx="7631832" cy="5069160"/>
          </a:xfrm>
        </p:spPr>
        <p:txBody>
          <a:bodyPr>
            <a:normAutofit/>
          </a:bodyPr>
          <a:lstStyle/>
          <a:p>
            <a:r>
              <a:rPr lang="en-US" sz="5400" b="1" dirty="0" smtClean="0"/>
              <a:t>A </a:t>
            </a:r>
            <a:r>
              <a:rPr lang="en-US" sz="5400" b="1" dirty="0"/>
              <a:t>disciple’s primary motivation comes from within, out of a Holy Spirit-given “hunger and thirst for righteousness”.  </a:t>
            </a:r>
            <a:endParaRPr lang="en-GB" sz="4800" b="1" dirty="0">
              <a:solidFill>
                <a:schemeClr val="bg1"/>
              </a:solidFill>
            </a:endParaRPr>
          </a:p>
        </p:txBody>
      </p:sp>
      <p:pic>
        <p:nvPicPr>
          <p:cNvPr id="6"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62037"/>
          <a:stretch/>
        </p:blipFill>
        <p:spPr bwMode="auto">
          <a:xfrm rot="10800000">
            <a:off x="-361" y="7934"/>
            <a:ext cx="1314072" cy="685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389222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712" y="341784"/>
            <a:ext cx="7830288" cy="1143000"/>
          </a:xfrm>
        </p:spPr>
        <p:txBody>
          <a:bodyPr>
            <a:noAutofit/>
          </a:bodyPr>
          <a:lstStyle/>
          <a:p>
            <a:r>
              <a:rPr lang="en-GB" sz="5300" b="1" dirty="0" smtClean="0">
                <a:solidFill>
                  <a:schemeClr val="accent6">
                    <a:lumMod val="50000"/>
                  </a:schemeClr>
                </a:solidFill>
                <a:latin typeface="Berlin Sans FB" panose="020E0602020502020306" pitchFamily="34" charset="0"/>
              </a:rPr>
              <a:t>Whole-life Discipleship</a:t>
            </a:r>
            <a:br>
              <a:rPr lang="en-GB" sz="5300" b="1" dirty="0" smtClean="0">
                <a:solidFill>
                  <a:schemeClr val="accent6">
                    <a:lumMod val="50000"/>
                  </a:schemeClr>
                </a:solidFill>
                <a:latin typeface="Berlin Sans FB" panose="020E0602020502020306" pitchFamily="34" charset="0"/>
              </a:rPr>
            </a:br>
            <a:endParaRPr lang="en-JM" sz="5300" b="1" dirty="0">
              <a:solidFill>
                <a:schemeClr val="accent6">
                  <a:lumMod val="50000"/>
                </a:schemeClr>
              </a:solidFill>
              <a:latin typeface="Berlin Sans FB" panose="020E0602020502020306" pitchFamily="34" charset="0"/>
            </a:endParaRPr>
          </a:p>
        </p:txBody>
      </p:sp>
      <p:sp>
        <p:nvSpPr>
          <p:cNvPr id="3" name="Content Placeholder 2"/>
          <p:cNvSpPr>
            <a:spLocks noGrp="1"/>
          </p:cNvSpPr>
          <p:nvPr>
            <p:ph idx="1"/>
          </p:nvPr>
        </p:nvSpPr>
        <p:spPr>
          <a:xfrm>
            <a:off x="1475656" y="1556792"/>
            <a:ext cx="7128792" cy="5069160"/>
          </a:xfrm>
        </p:spPr>
        <p:txBody>
          <a:bodyPr>
            <a:noAutofit/>
          </a:bodyPr>
          <a:lstStyle/>
          <a:p>
            <a:endParaRPr lang="en-GB" sz="400" b="1" dirty="0" smtClean="0">
              <a:latin typeface="AR CENA" panose="02000000000000000000" pitchFamily="2" charset="0"/>
            </a:endParaRPr>
          </a:p>
          <a:p>
            <a:pPr marL="685800" indent="-685800"/>
            <a:r>
              <a:rPr lang="en-GB" sz="5400" b="1" dirty="0" smtClean="0">
                <a:latin typeface="AR CENA" panose="02000000000000000000" pitchFamily="2" charset="0"/>
              </a:rPr>
              <a:t>Whole Life</a:t>
            </a:r>
          </a:p>
          <a:p>
            <a:pPr marL="685800" indent="-685800"/>
            <a:r>
              <a:rPr lang="en-GB" sz="5400" b="1" dirty="0" smtClean="0">
                <a:latin typeface="AR CENA" panose="02000000000000000000" pitchFamily="2" charset="0"/>
              </a:rPr>
              <a:t>Whole Time</a:t>
            </a:r>
          </a:p>
          <a:p>
            <a:pPr marL="685800" indent="-685800"/>
            <a:r>
              <a:rPr lang="en-GB" sz="5400" b="1" dirty="0" smtClean="0">
                <a:latin typeface="AR CENA" panose="02000000000000000000" pitchFamily="2" charset="0"/>
              </a:rPr>
              <a:t>Whole Person</a:t>
            </a:r>
          </a:p>
          <a:p>
            <a:pPr marL="685800" indent="-685800"/>
            <a:r>
              <a:rPr lang="en-GB" sz="5400" b="1" dirty="0" smtClean="0">
                <a:latin typeface="AR CENA" panose="02000000000000000000" pitchFamily="2" charset="0"/>
              </a:rPr>
              <a:t>Whole Community</a:t>
            </a:r>
          </a:p>
          <a:p>
            <a:pPr marL="685800" indent="-685800"/>
            <a:r>
              <a:rPr lang="en-GB" sz="5400" b="1" dirty="0" smtClean="0">
                <a:latin typeface="AR CENA" panose="02000000000000000000" pitchFamily="2" charset="0"/>
              </a:rPr>
              <a:t>Jesus-shaped life (JSL)</a:t>
            </a:r>
          </a:p>
          <a:p>
            <a:r>
              <a:rPr lang="en-GB" sz="800" b="1" dirty="0" smtClean="0">
                <a:solidFill>
                  <a:srgbClr val="FF0000"/>
                </a:solidFill>
                <a:latin typeface="AR CENA" panose="02000000000000000000" pitchFamily="2" charset="0"/>
              </a:rPr>
              <a:t>.</a:t>
            </a:r>
          </a:p>
          <a:p>
            <a:pPr marL="0" indent="0">
              <a:buNone/>
            </a:pPr>
            <a:endParaRPr lang="en-JM" sz="3600" b="1" dirty="0">
              <a:latin typeface="AR CENA" panose="02000000000000000000" pitchFamily="2" charset="0"/>
            </a:endParaRPr>
          </a:p>
        </p:txBody>
      </p:sp>
      <p:pic>
        <p:nvPicPr>
          <p:cNvPr id="6"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62037"/>
          <a:stretch/>
        </p:blipFill>
        <p:spPr bwMode="auto">
          <a:xfrm rot="10800000">
            <a:off x="-361" y="7934"/>
            <a:ext cx="1314072" cy="685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51371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62037"/>
          <a:stretch/>
        </p:blipFill>
        <p:spPr bwMode="auto">
          <a:xfrm rot="10800000">
            <a:off x="17568" y="7931"/>
            <a:ext cx="1386080" cy="685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0" name="Picture 8"/>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716016" y="764704"/>
            <a:ext cx="4392488"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556228" y="-1251520"/>
            <a:ext cx="4815972" cy="4176464"/>
          </a:xfrm>
          <a:noFill/>
          <a:ln>
            <a:noFill/>
          </a:ln>
        </p:spPr>
        <p:txBody>
          <a:bodyPr>
            <a:noAutofit/>
          </a:bodyPr>
          <a:lstStyle/>
          <a:p>
            <a:pPr marL="0" indent="0">
              <a:lnSpc>
                <a:spcPts val="8000"/>
              </a:lnSpc>
              <a:buNone/>
            </a:pPr>
            <a:endParaRPr lang="en-JM" sz="16600" b="1" dirty="0" smtClean="0">
              <a:solidFill>
                <a:srgbClr val="803D06"/>
              </a:solidFill>
              <a:latin typeface="AR ESSENCE" panose="02000000000000000000" pitchFamily="2" charset="0"/>
            </a:endParaRPr>
          </a:p>
          <a:p>
            <a:pPr marL="0" indent="0">
              <a:lnSpc>
                <a:spcPts val="8000"/>
              </a:lnSpc>
              <a:buNone/>
            </a:pPr>
            <a:endParaRPr lang="en-JM" sz="100" b="1" dirty="0" smtClean="0">
              <a:solidFill>
                <a:srgbClr val="803D06"/>
              </a:solidFill>
              <a:latin typeface="AR ESSENCE" panose="02000000000000000000" pitchFamily="2" charset="0"/>
            </a:endParaRPr>
          </a:p>
          <a:p>
            <a:pPr marL="0" indent="0">
              <a:lnSpc>
                <a:spcPts val="8000"/>
              </a:lnSpc>
              <a:buNone/>
            </a:pPr>
            <a:r>
              <a:rPr lang="en-JM" sz="8800" b="1" dirty="0" smtClean="0">
                <a:solidFill>
                  <a:srgbClr val="803D06"/>
                </a:solidFill>
                <a:latin typeface="AR ESSENCE" panose="02000000000000000000" pitchFamily="2" charset="0"/>
              </a:rPr>
              <a:t>Individual</a:t>
            </a:r>
          </a:p>
          <a:p>
            <a:pPr marL="0" indent="0">
              <a:lnSpc>
                <a:spcPts val="8000"/>
              </a:lnSpc>
              <a:buNone/>
            </a:pPr>
            <a:r>
              <a:rPr lang="en-JM" sz="8800" b="1" dirty="0" smtClean="0">
                <a:solidFill>
                  <a:srgbClr val="803D06"/>
                </a:solidFill>
                <a:latin typeface="AR ESSENCE" panose="02000000000000000000" pitchFamily="2" charset="0"/>
              </a:rPr>
              <a:t>Discipleship</a:t>
            </a:r>
          </a:p>
        </p:txBody>
      </p:sp>
    </p:spTree>
    <p:extLst>
      <p:ext uri="{BB962C8B-B14F-4D97-AF65-F5344CB8AC3E}">
        <p14:creationId xmlns:p14="http://schemas.microsoft.com/office/powerpoint/2010/main" val="259313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4624"/>
            <a:ext cx="7703840" cy="1143000"/>
          </a:xfrm>
        </p:spPr>
        <p:txBody>
          <a:bodyPr>
            <a:noAutofit/>
          </a:bodyPr>
          <a:lstStyle/>
          <a:p>
            <a:r>
              <a:rPr lang="en-GB" sz="5200" b="1" dirty="0" smtClean="0">
                <a:solidFill>
                  <a:schemeClr val="accent6">
                    <a:lumMod val="50000"/>
                  </a:schemeClr>
                </a:solidFill>
                <a:latin typeface="Berlin Sans FB" panose="020E0602020502020306" pitchFamily="34" charset="0"/>
              </a:rPr>
              <a:t/>
            </a:r>
            <a:br>
              <a:rPr lang="en-GB" sz="5200" b="1" dirty="0" smtClean="0">
                <a:solidFill>
                  <a:schemeClr val="accent6">
                    <a:lumMod val="50000"/>
                  </a:schemeClr>
                </a:solidFill>
                <a:latin typeface="Berlin Sans FB" panose="020E0602020502020306" pitchFamily="34" charset="0"/>
              </a:rPr>
            </a:br>
            <a:r>
              <a:rPr lang="en-GB" sz="5200" b="1" dirty="0" smtClean="0">
                <a:solidFill>
                  <a:schemeClr val="accent6">
                    <a:lumMod val="50000"/>
                  </a:schemeClr>
                </a:solidFill>
                <a:latin typeface="Berlin Sans FB" panose="020E0602020502020306" pitchFamily="34" charset="0"/>
              </a:rPr>
              <a:t>Whole-Life Discipleship</a:t>
            </a:r>
            <a:br>
              <a:rPr lang="en-GB" sz="5200" b="1" dirty="0" smtClean="0">
                <a:solidFill>
                  <a:schemeClr val="accent6">
                    <a:lumMod val="50000"/>
                  </a:schemeClr>
                </a:solidFill>
                <a:latin typeface="Berlin Sans FB" panose="020E0602020502020306" pitchFamily="34" charset="0"/>
              </a:rPr>
            </a:br>
            <a:endParaRPr lang="en-JM" sz="5200" b="1" dirty="0">
              <a:solidFill>
                <a:schemeClr val="accent6">
                  <a:lumMod val="50000"/>
                </a:schemeClr>
              </a:solidFill>
              <a:latin typeface="Berlin Sans FB" panose="020E0602020502020306" pitchFamily="34" charset="0"/>
            </a:endParaRPr>
          </a:p>
        </p:txBody>
      </p:sp>
      <p:sp>
        <p:nvSpPr>
          <p:cNvPr id="3" name="Content Placeholder 2"/>
          <p:cNvSpPr>
            <a:spLocks noGrp="1"/>
          </p:cNvSpPr>
          <p:nvPr>
            <p:ph idx="1"/>
          </p:nvPr>
        </p:nvSpPr>
        <p:spPr>
          <a:xfrm>
            <a:off x="1331640" y="1600200"/>
            <a:ext cx="7812360" cy="4421088"/>
          </a:xfrm>
        </p:spPr>
        <p:txBody>
          <a:bodyPr>
            <a:noAutofit/>
          </a:bodyPr>
          <a:lstStyle/>
          <a:p>
            <a:pPr marL="571500" indent="-571500"/>
            <a:r>
              <a:rPr lang="en-GB" sz="4400" b="1" dirty="0" smtClean="0"/>
              <a:t>No part-time Christians</a:t>
            </a:r>
          </a:p>
          <a:p>
            <a:pPr marL="571500" indent="-571500"/>
            <a:r>
              <a:rPr lang="en-GB" sz="4400" b="1" dirty="0" smtClean="0"/>
              <a:t>Do you follow Jesus at work?</a:t>
            </a:r>
          </a:p>
          <a:p>
            <a:pPr marL="571500" indent="-571500"/>
            <a:r>
              <a:rPr lang="en-GB" sz="4400" b="1" dirty="0" smtClean="0"/>
              <a:t>What about when you are relaxing?</a:t>
            </a:r>
          </a:p>
          <a:p>
            <a:pPr marL="571500" indent="-571500"/>
            <a:r>
              <a:rPr lang="en-GB" sz="4400" b="1" dirty="0" smtClean="0"/>
              <a:t>When you are standing in a line</a:t>
            </a:r>
          </a:p>
          <a:p>
            <a:pPr marL="0" indent="0">
              <a:buNone/>
            </a:pPr>
            <a:r>
              <a:rPr lang="en-GB" sz="4400" dirty="0" smtClean="0"/>
              <a:t>.</a:t>
            </a:r>
          </a:p>
          <a:p>
            <a:pPr marL="571500" indent="-571500"/>
            <a:endParaRPr lang="en-GB" sz="4400" dirty="0" smtClean="0"/>
          </a:p>
          <a:p>
            <a:pPr marL="0" indent="0">
              <a:buNone/>
            </a:pPr>
            <a:endParaRPr lang="en-JM" sz="4400" dirty="0"/>
          </a:p>
        </p:txBody>
      </p:sp>
      <p:pic>
        <p:nvPicPr>
          <p:cNvPr id="5"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62037"/>
          <a:stretch/>
        </p:blipFill>
        <p:spPr bwMode="auto">
          <a:xfrm rot="10800000">
            <a:off x="17568" y="7934"/>
            <a:ext cx="1314072" cy="685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94273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60648"/>
            <a:ext cx="7631832" cy="1143000"/>
          </a:xfrm>
        </p:spPr>
        <p:txBody>
          <a:bodyPr>
            <a:noAutofit/>
          </a:bodyPr>
          <a:lstStyle/>
          <a:p>
            <a:r>
              <a:rPr lang="en-GB" sz="5000" b="1" dirty="0" smtClean="0">
                <a:solidFill>
                  <a:schemeClr val="accent6">
                    <a:lumMod val="50000"/>
                  </a:schemeClr>
                </a:solidFill>
                <a:latin typeface="Berlin Sans FB" panose="020E0602020502020306" pitchFamily="34" charset="0"/>
              </a:rPr>
              <a:t>Whole Time Discipleship</a:t>
            </a:r>
            <a:br>
              <a:rPr lang="en-GB" sz="5000" b="1" dirty="0" smtClean="0">
                <a:solidFill>
                  <a:schemeClr val="accent6">
                    <a:lumMod val="50000"/>
                  </a:schemeClr>
                </a:solidFill>
                <a:latin typeface="Berlin Sans FB" panose="020E0602020502020306" pitchFamily="34" charset="0"/>
              </a:rPr>
            </a:br>
            <a:endParaRPr lang="en-JM" sz="5000" b="1" dirty="0">
              <a:solidFill>
                <a:schemeClr val="accent6">
                  <a:lumMod val="50000"/>
                </a:schemeClr>
              </a:solidFill>
              <a:latin typeface="Berlin Sans FB" panose="020E0602020502020306" pitchFamily="34" charset="0"/>
            </a:endParaRPr>
          </a:p>
        </p:txBody>
      </p:sp>
      <p:sp>
        <p:nvSpPr>
          <p:cNvPr id="3" name="Content Placeholder 2"/>
          <p:cNvSpPr>
            <a:spLocks noGrp="1"/>
          </p:cNvSpPr>
          <p:nvPr>
            <p:ph idx="1"/>
          </p:nvPr>
        </p:nvSpPr>
        <p:spPr>
          <a:xfrm>
            <a:off x="1296144" y="1456184"/>
            <a:ext cx="7884368" cy="5069160"/>
          </a:xfrm>
        </p:spPr>
        <p:txBody>
          <a:bodyPr>
            <a:noAutofit/>
          </a:bodyPr>
          <a:lstStyle/>
          <a:p>
            <a:pPr marL="571500" indent="-571500"/>
            <a:r>
              <a:rPr lang="en-GB" sz="4200" b="1" dirty="0" smtClean="0">
                <a:solidFill>
                  <a:schemeClr val="tx1"/>
                </a:solidFill>
              </a:rPr>
              <a:t>Not just for Sundays </a:t>
            </a:r>
          </a:p>
          <a:p>
            <a:pPr marL="571500" indent="-571500"/>
            <a:r>
              <a:rPr lang="en-GB" sz="4200" b="1" dirty="0" smtClean="0">
                <a:solidFill>
                  <a:schemeClr val="tx1"/>
                </a:solidFill>
              </a:rPr>
              <a:t>Not just when you choose</a:t>
            </a:r>
          </a:p>
          <a:p>
            <a:pPr marL="571500" indent="-571500"/>
            <a:r>
              <a:rPr lang="en-GB" sz="4200" b="1" dirty="0" smtClean="0">
                <a:solidFill>
                  <a:schemeClr val="tx1"/>
                </a:solidFill>
              </a:rPr>
              <a:t>Even when you are with friends  who do not follow Jesus</a:t>
            </a:r>
          </a:p>
          <a:p>
            <a:pPr marL="571500" indent="-571500"/>
            <a:r>
              <a:rPr lang="en-GB" sz="4200" b="1" dirty="0" smtClean="0">
                <a:solidFill>
                  <a:schemeClr val="tx1"/>
                </a:solidFill>
              </a:rPr>
              <a:t>When you are alone and nobody can see you</a:t>
            </a:r>
          </a:p>
          <a:p>
            <a:pPr marL="571500" indent="-571500"/>
            <a:r>
              <a:rPr lang="en-GB" sz="4200" b="1" dirty="0" smtClean="0">
                <a:solidFill>
                  <a:schemeClr val="tx1"/>
                </a:solidFill>
              </a:rPr>
              <a:t>Even when you are sleeping!</a:t>
            </a:r>
          </a:p>
          <a:p>
            <a:pPr marL="0" indent="0">
              <a:buNone/>
            </a:pPr>
            <a:endParaRPr lang="en-JM" sz="4200" b="1" dirty="0"/>
          </a:p>
        </p:txBody>
      </p:sp>
      <p:pic>
        <p:nvPicPr>
          <p:cNvPr id="5"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62037"/>
          <a:stretch/>
        </p:blipFill>
        <p:spPr bwMode="auto">
          <a:xfrm rot="10800000">
            <a:off x="-361" y="7934"/>
            <a:ext cx="1314072" cy="685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8687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2359</Words>
  <Application>Microsoft Office PowerPoint</Application>
  <PresentationFormat>On-screen Show (4:3)</PresentationFormat>
  <Paragraphs>202</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In en ional Discipleship</vt:lpstr>
      <vt:lpstr>The Mandate</vt:lpstr>
      <vt:lpstr>Intentional Discipleship</vt:lpstr>
      <vt:lpstr>Who is a Disciple?</vt:lpstr>
      <vt:lpstr>Intentional Discipleship</vt:lpstr>
      <vt:lpstr>Whole-life Discipleship </vt:lpstr>
      <vt:lpstr>PowerPoint Presentation</vt:lpstr>
      <vt:lpstr> Whole-Life Discipleship </vt:lpstr>
      <vt:lpstr>Whole Time Discipleship </vt:lpstr>
      <vt:lpstr>Whole Person Discipleship </vt:lpstr>
      <vt:lpstr>Whole Community Discipleship </vt:lpstr>
      <vt:lpstr>Discipleship in the Congregation</vt:lpstr>
      <vt:lpstr>Discipleship in the Congregation</vt:lpstr>
      <vt:lpstr>Everything for Jesus!</vt:lpstr>
      <vt:lpstr>Use our Gifts in Discipleship</vt:lpstr>
      <vt:lpstr>Use our Gifts for Discipling</vt:lpstr>
      <vt:lpstr>The Goal</vt:lpstr>
      <vt:lpstr>The Goal</vt:lpstr>
      <vt:lpstr>Raising Disciples</vt:lpstr>
      <vt:lpstr>Raising Disciples</vt:lpstr>
      <vt:lpstr>Raising Disciples</vt:lpstr>
      <vt:lpstr>Discipleship Tools</vt:lpstr>
      <vt:lpstr>Discipleship Tools</vt:lpstr>
      <vt:lpstr>Discipleship Tools</vt:lpstr>
      <vt:lpstr>Discipleship Tools</vt:lpstr>
      <vt:lpstr>PowerPoint Presentation</vt:lpstr>
      <vt:lpstr>Training </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en ional Discipleship</dc:title>
  <dc:creator>Douglas Barnes</dc:creator>
  <cp:lastModifiedBy>Douglas Barnes</cp:lastModifiedBy>
  <cp:revision>2</cp:revision>
  <dcterms:created xsi:type="dcterms:W3CDTF">2018-04-06T14:31:54Z</dcterms:created>
  <dcterms:modified xsi:type="dcterms:W3CDTF">2018-04-06T14:49:09Z</dcterms:modified>
</cp:coreProperties>
</file>