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0" r:id="rId1"/>
  </p:sldMasterIdLst>
  <p:notesMasterIdLst>
    <p:notesMasterId r:id="rId36"/>
  </p:notesMasterIdLst>
  <p:handoutMasterIdLst>
    <p:handoutMasterId r:id="rId37"/>
  </p:handoutMasterIdLst>
  <p:sldIdLst>
    <p:sldId id="256" r:id="rId2"/>
    <p:sldId id="257" r:id="rId3"/>
    <p:sldId id="276" r:id="rId4"/>
    <p:sldId id="259" r:id="rId5"/>
    <p:sldId id="279" r:id="rId6"/>
    <p:sldId id="282" r:id="rId7"/>
    <p:sldId id="267" r:id="rId8"/>
    <p:sldId id="266" r:id="rId9"/>
    <p:sldId id="258" r:id="rId10"/>
    <p:sldId id="280" r:id="rId11"/>
    <p:sldId id="277" r:id="rId12"/>
    <p:sldId id="278" r:id="rId13"/>
    <p:sldId id="261" r:id="rId14"/>
    <p:sldId id="287" r:id="rId15"/>
    <p:sldId id="260" r:id="rId16"/>
    <p:sldId id="283" r:id="rId17"/>
    <p:sldId id="281" r:id="rId18"/>
    <p:sldId id="262" r:id="rId19"/>
    <p:sldId id="263" r:id="rId20"/>
    <p:sldId id="284" r:id="rId21"/>
    <p:sldId id="265" r:id="rId22"/>
    <p:sldId id="285" r:id="rId23"/>
    <p:sldId id="286" r:id="rId24"/>
    <p:sldId id="268" r:id="rId25"/>
    <p:sldId id="271" r:id="rId26"/>
    <p:sldId id="288" r:id="rId27"/>
    <p:sldId id="270" r:id="rId28"/>
    <p:sldId id="289" r:id="rId29"/>
    <p:sldId id="291" r:id="rId30"/>
    <p:sldId id="269" r:id="rId31"/>
    <p:sldId id="290" r:id="rId32"/>
    <p:sldId id="292" r:id="rId33"/>
    <p:sldId id="293" r:id="rId34"/>
    <p:sldId id="294" r:id="rId35"/>
  </p:sldIdLst>
  <p:sldSz cx="9144000" cy="5143500" type="screen16x9"/>
  <p:notesSz cx="6881813" cy="9710738"/>
  <p:defaultTextStyle>
    <a:lvl1pPr>
      <a:defRPr sz="1400">
        <a:latin typeface="Arial"/>
        <a:ea typeface="Arial"/>
        <a:cs typeface="Arial"/>
        <a:sym typeface="Arial"/>
      </a:defRPr>
    </a:lvl1pPr>
    <a:lvl2pPr>
      <a:defRPr sz="1400">
        <a:latin typeface="Arial"/>
        <a:ea typeface="Arial"/>
        <a:cs typeface="Arial"/>
        <a:sym typeface="Arial"/>
      </a:defRPr>
    </a:lvl2pPr>
    <a:lvl3pPr>
      <a:defRPr sz="1400">
        <a:latin typeface="Arial"/>
        <a:ea typeface="Arial"/>
        <a:cs typeface="Arial"/>
        <a:sym typeface="Arial"/>
      </a:defRPr>
    </a:lvl3pPr>
    <a:lvl4pPr>
      <a:defRPr sz="1400">
        <a:latin typeface="Arial"/>
        <a:ea typeface="Arial"/>
        <a:cs typeface="Arial"/>
        <a:sym typeface="Arial"/>
      </a:defRPr>
    </a:lvl4pPr>
    <a:lvl5pPr>
      <a:defRPr sz="1400">
        <a:latin typeface="Arial"/>
        <a:ea typeface="Arial"/>
        <a:cs typeface="Arial"/>
        <a:sym typeface="Arial"/>
      </a:defRPr>
    </a:lvl5pPr>
    <a:lvl6pPr>
      <a:defRPr sz="1400">
        <a:latin typeface="Arial"/>
        <a:ea typeface="Arial"/>
        <a:cs typeface="Arial"/>
        <a:sym typeface="Arial"/>
      </a:defRPr>
    </a:lvl6pPr>
    <a:lvl7pPr>
      <a:defRPr sz="1400">
        <a:latin typeface="Arial"/>
        <a:ea typeface="Arial"/>
        <a:cs typeface="Arial"/>
        <a:sym typeface="Arial"/>
      </a:defRPr>
    </a:lvl7pPr>
    <a:lvl8pPr>
      <a:defRPr sz="1400">
        <a:latin typeface="Arial"/>
        <a:ea typeface="Arial"/>
        <a:cs typeface="Arial"/>
        <a:sym typeface="Arial"/>
      </a:defRPr>
    </a:lvl8pPr>
    <a:lvl9pPr>
      <a:defRPr sz="1400">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Col>
    <a:la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lastRow>
    <a:fir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Row>
  </a:tblStyle>
  <a:tblStyle styleId="{C7B018BB-80A7-4F77-B60F-C8B233D01FF8}" styleName="">
    <a:tblBg/>
    <a:wholeTb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Col>
    <a:la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lastRow>
    <a:fir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Row>
  </a:tblStyle>
  <a:tblStyle styleId="{EEE7283C-3CF3-47DC-8721-378D4A62B228}" styleName="">
    <a:tblBg/>
    <a:wholeTb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Col>
    <a:la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lastRow>
    <a:fir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Row>
  </a:tblStyle>
  <a:tblStyle styleId="{CF821DB8-F4EB-4A41-A1BA-3FCAFE7338EE}" styleName="">
    <a:tblBg/>
    <a:wholeTb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Col>
    <a:la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lastRow>
    <a:fir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Row>
  </a:tblStyle>
  <a:tblStyle styleId="{33BA23B1-9221-436E-865A-0063620EA4FD}" styleName="">
    <a:tblBg/>
    <a:wholeTb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Col>
    <a:la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lastRow>
    <a:fir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Row>
  </a:tblStyle>
  <a:tblStyle styleId="{2708684C-4D16-4618-839F-0558EEFCDFE6}" styleName="">
    <a:tblBg/>
    <a:wholeTb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Col>
    <a:la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lastRow>
    <a:firstRow>
      <a:tcTxStyle b="on" i="on">
        <a:font>
          <a:latin typeface="Arial"/>
          <a:ea typeface="Arial"/>
          <a:cs typeface="Arial"/>
        </a:font>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9525" cap="flat">
              <a:solidFill>
                <a:srgbClr val="000000">
                  <a:alpha val="0"/>
                </a:srgbClr>
              </a:solidFill>
              <a:prstDash val="solid"/>
              <a:round/>
            </a:ln>
          </a:top>
          <a:bottom>
            <a:ln w="9525" cap="flat">
              <a:solidFill>
                <a:srgbClr val="000000">
                  <a:alpha val="0"/>
                </a:srgbClr>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81" autoAdjust="0"/>
  </p:normalViewPr>
  <p:slideViewPr>
    <p:cSldViewPr snapToGrid="0">
      <p:cViewPr varScale="1">
        <p:scale>
          <a:sx n="103" d="100"/>
          <a:sy n="103" d="100"/>
        </p:scale>
        <p:origin x="8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73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7363"/>
          </a:xfrm>
          <a:prstGeom prst="rect">
            <a:avLst/>
          </a:prstGeom>
        </p:spPr>
        <p:txBody>
          <a:bodyPr vert="horz" lIns="91440" tIns="45720" rIns="91440" bIns="45720" rtlCol="0"/>
          <a:lstStyle>
            <a:lvl1pPr algn="r">
              <a:defRPr sz="1200"/>
            </a:lvl1pPr>
          </a:lstStyle>
          <a:p>
            <a:fld id="{CCAEA52E-F3BC-4749-9BB9-1B54784896CE}" type="datetimeFigureOut">
              <a:rPr lang="en-GB" smtClean="0"/>
              <a:t>07/07/2018</a:t>
            </a:fld>
            <a:endParaRPr lang="en-GB"/>
          </a:p>
        </p:txBody>
      </p:sp>
      <p:sp>
        <p:nvSpPr>
          <p:cNvPr id="4" name="Footer Placeholder 3"/>
          <p:cNvSpPr>
            <a:spLocks noGrp="1"/>
          </p:cNvSpPr>
          <p:nvPr>
            <p:ph type="ftr" sz="quarter" idx="2"/>
          </p:nvPr>
        </p:nvSpPr>
        <p:spPr>
          <a:xfrm>
            <a:off x="0" y="9223375"/>
            <a:ext cx="2982913" cy="4873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223375"/>
            <a:ext cx="2982912" cy="487363"/>
          </a:xfrm>
          <a:prstGeom prst="rect">
            <a:avLst/>
          </a:prstGeom>
        </p:spPr>
        <p:txBody>
          <a:bodyPr vert="horz" lIns="91440" tIns="45720" rIns="91440" bIns="45720" rtlCol="0" anchor="b"/>
          <a:lstStyle>
            <a:lvl1pPr algn="r">
              <a:defRPr sz="1200"/>
            </a:lvl1pPr>
          </a:lstStyle>
          <a:p>
            <a:fld id="{146D628C-14C3-484E-8C3F-ECCE8A363598}" type="slidenum">
              <a:rPr lang="en-GB" smtClean="0"/>
              <a:t>‹#›</a:t>
            </a:fld>
            <a:endParaRPr lang="en-GB"/>
          </a:p>
        </p:txBody>
      </p:sp>
    </p:spTree>
    <p:extLst>
      <p:ext uri="{BB962C8B-B14F-4D97-AF65-F5344CB8AC3E}">
        <p14:creationId xmlns:p14="http://schemas.microsoft.com/office/powerpoint/2010/main" val="183065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204788" y="728663"/>
            <a:ext cx="6473825" cy="3641725"/>
          </a:xfrm>
          <a:prstGeom prst="rect">
            <a:avLst/>
          </a:prstGeom>
        </p:spPr>
        <p:txBody>
          <a:bodyPr lIns="94814" tIns="47407" rIns="94814" bIns="47407"/>
          <a:lstStyle/>
          <a:p>
            <a:pPr lvl="0"/>
            <a:endParaRPr/>
          </a:p>
        </p:txBody>
      </p:sp>
      <p:sp>
        <p:nvSpPr>
          <p:cNvPr id="85" name="Shape 85"/>
          <p:cNvSpPr>
            <a:spLocks noGrp="1"/>
          </p:cNvSpPr>
          <p:nvPr>
            <p:ph type="body" sz="quarter" idx="1"/>
          </p:nvPr>
        </p:nvSpPr>
        <p:spPr>
          <a:xfrm>
            <a:off x="917575" y="4612601"/>
            <a:ext cx="5046663" cy="4369832"/>
          </a:xfrm>
          <a:prstGeom prst="rect">
            <a:avLst/>
          </a:prstGeom>
        </p:spPr>
        <p:txBody>
          <a:bodyPr lIns="94814" tIns="47407" rIns="94814" bIns="47407"/>
          <a:lstStyle/>
          <a:p>
            <a:pPr lvl="0"/>
            <a:endParaRPr/>
          </a:p>
        </p:txBody>
      </p:sp>
    </p:spTree>
    <p:extLst>
      <p:ext uri="{BB962C8B-B14F-4D97-AF65-F5344CB8AC3E}">
        <p14:creationId xmlns:p14="http://schemas.microsoft.com/office/powerpoint/2010/main" val="30915635"/>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83379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pPr defTabSz="474071">
              <a:defRPr/>
            </a:pPr>
            <a:endParaRPr lang="en-GB" sz="2100" dirty="0"/>
          </a:p>
          <a:p>
            <a:pPr defTabSz="474071">
              <a:defRPr/>
            </a:pPr>
            <a:r>
              <a:rPr lang="en-GB" sz="2100" dirty="0"/>
              <a:t>The most important thing to start with is a sound strategy. Simply being on a social platform is not enough. In-house survey of your congregation will help you to design the strategy that best serves you.</a:t>
            </a:r>
          </a:p>
          <a:p>
            <a:pPr defTabSz="474071">
              <a:defRPr/>
            </a:pPr>
            <a:endParaRPr lang="en-GB" sz="2100" dirty="0"/>
          </a:p>
        </p:txBody>
      </p:sp>
    </p:spTree>
    <p:extLst>
      <p:ext uri="{BB962C8B-B14F-4D97-AF65-F5344CB8AC3E}">
        <p14:creationId xmlns:p14="http://schemas.microsoft.com/office/powerpoint/2010/main" val="182584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pPr defTabSz="474071">
              <a:defRPr/>
            </a:pPr>
            <a:endParaRPr lang="en-GB" sz="2100" dirty="0"/>
          </a:p>
          <a:p>
            <a:pPr defTabSz="474071">
              <a:defRPr/>
            </a:pPr>
            <a:endParaRPr lang="en-GB" sz="2100" dirty="0"/>
          </a:p>
        </p:txBody>
      </p:sp>
    </p:spTree>
    <p:extLst>
      <p:ext uri="{BB962C8B-B14F-4D97-AF65-F5344CB8AC3E}">
        <p14:creationId xmlns:p14="http://schemas.microsoft.com/office/powerpoint/2010/main" val="221842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pPr defTabSz="474071">
              <a:defRPr/>
            </a:pPr>
            <a:endParaRPr lang="en-GB" sz="2100" dirty="0"/>
          </a:p>
        </p:txBody>
      </p:sp>
    </p:spTree>
    <p:extLst>
      <p:ext uri="{BB962C8B-B14F-4D97-AF65-F5344CB8AC3E}">
        <p14:creationId xmlns:p14="http://schemas.microsoft.com/office/powerpoint/2010/main" val="10721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0097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31877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pPr defTabSz="474071">
              <a:defRPr/>
            </a:pPr>
            <a:r>
              <a:rPr lang="en-GB" sz="2300" dirty="0" smtClean="0"/>
              <a:t>Social media tools are the nets that can capture the souls </a:t>
            </a:r>
            <a:r>
              <a:rPr lang="en-GB" sz="2300" dirty="0"/>
              <a:t>that we are mandated to reach out to. There is need to </a:t>
            </a:r>
            <a:r>
              <a:rPr lang="en-GB" sz="2300" dirty="0" smtClean="0"/>
              <a:t>be </a:t>
            </a:r>
            <a:r>
              <a:rPr lang="en-GB" sz="2300" dirty="0"/>
              <a:t>strategic and creative in engaging the target audience.</a:t>
            </a:r>
          </a:p>
        </p:txBody>
      </p:sp>
    </p:spTree>
    <p:extLst>
      <p:ext uri="{BB962C8B-B14F-4D97-AF65-F5344CB8AC3E}">
        <p14:creationId xmlns:p14="http://schemas.microsoft.com/office/powerpoint/2010/main" val="264449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3756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2052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58916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r>
              <a:rPr lang="en-GB" dirty="0" smtClean="0"/>
              <a:t>In two or four group. Each group is assigned a scenario. First answer</a:t>
            </a:r>
            <a:r>
              <a:rPr lang="en-GB" baseline="0" dirty="0" smtClean="0"/>
              <a:t> the five ‘W’s as </a:t>
            </a:r>
            <a:r>
              <a:rPr lang="en-GB" baseline="0" dirty="0" smtClean="0"/>
              <a:t>discussed, then tackle the question</a:t>
            </a:r>
            <a:endParaRPr lang="en-GB" dirty="0"/>
          </a:p>
        </p:txBody>
      </p:sp>
    </p:spTree>
    <p:extLst>
      <p:ext uri="{BB962C8B-B14F-4D97-AF65-F5344CB8AC3E}">
        <p14:creationId xmlns:p14="http://schemas.microsoft.com/office/powerpoint/2010/main" val="79862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4579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11716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2579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pPr defTabSz="474071">
              <a:defRPr/>
            </a:pPr>
            <a:r>
              <a:rPr lang="en-GB" sz="2500" dirty="0"/>
              <a:t>Our heavenly father is the master of innovation. He is the supplier of all our intelligence, and so inspires us to be innovative. Social media is just another tool in the media arsenal, a vehicle that transports or facilitates  information sharing - But it only works if we choose to engage.</a:t>
            </a:r>
          </a:p>
          <a:p>
            <a:endParaRPr lang="en-GB" dirty="0"/>
          </a:p>
        </p:txBody>
      </p:sp>
    </p:spTree>
    <p:extLst>
      <p:ext uri="{BB962C8B-B14F-4D97-AF65-F5344CB8AC3E}">
        <p14:creationId xmlns:p14="http://schemas.microsoft.com/office/powerpoint/2010/main" val="162438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pPr defTabSz="474071">
              <a:defRPr/>
            </a:pPr>
            <a:r>
              <a:rPr lang="en-GB" sz="2300" dirty="0"/>
              <a:t>We are presented with an opportunity to make great impact through social media evangelism.  As we venture into the social, digital era, the </a:t>
            </a:r>
            <a:r>
              <a:rPr lang="en-GB" sz="2300" b="1" dirty="0"/>
              <a:t>gospe</a:t>
            </a:r>
            <a:r>
              <a:rPr lang="en-GB" sz="2300" dirty="0"/>
              <a:t>l can travel further and faster than ever before.</a:t>
            </a:r>
            <a:endParaRPr lang="en-GB" dirty="0" smtClean="0"/>
          </a:p>
          <a:p>
            <a:endParaRPr lang="en-GB" dirty="0"/>
          </a:p>
        </p:txBody>
      </p:sp>
    </p:spTree>
    <p:extLst>
      <p:ext uri="{BB962C8B-B14F-4D97-AF65-F5344CB8AC3E}">
        <p14:creationId xmlns:p14="http://schemas.microsoft.com/office/powerpoint/2010/main" val="284032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r>
              <a:rPr lang="en-GB" dirty="0" smtClean="0"/>
              <a:t>FB 1.6mil</a:t>
            </a:r>
            <a:r>
              <a:rPr lang="en-GB" baseline="0" dirty="0" smtClean="0"/>
              <a:t> - </a:t>
            </a:r>
            <a:r>
              <a:rPr lang="en-GB" dirty="0" smtClean="0"/>
              <a:t>Pinterest: 487,350</a:t>
            </a:r>
            <a:r>
              <a:rPr lang="en-GB" baseline="0" dirty="0" smtClean="0"/>
              <a:t> - </a:t>
            </a:r>
            <a:r>
              <a:rPr lang="en-GB" dirty="0" err="1" smtClean="0"/>
              <a:t>Youtube</a:t>
            </a:r>
            <a:r>
              <a:rPr lang="en-GB" dirty="0" smtClean="0"/>
              <a:t>: 345,600</a:t>
            </a:r>
            <a:r>
              <a:rPr lang="en-GB" baseline="0" dirty="0" smtClean="0"/>
              <a:t> - </a:t>
            </a:r>
            <a:r>
              <a:rPr lang="en-GB" dirty="0" smtClean="0"/>
              <a:t>Twitter: 124,200</a:t>
            </a:r>
            <a:r>
              <a:rPr lang="en-GB" baseline="0" dirty="0" smtClean="0"/>
              <a:t> - </a:t>
            </a:r>
            <a:r>
              <a:rPr lang="en-GB" dirty="0" smtClean="0"/>
              <a:t>IG:</a:t>
            </a:r>
            <a:r>
              <a:rPr lang="en-GB" baseline="0" dirty="0" smtClean="0"/>
              <a:t> 44,820 - Google+: 37,800</a:t>
            </a:r>
          </a:p>
        </p:txBody>
      </p:sp>
    </p:spTree>
    <p:extLst>
      <p:ext uri="{BB962C8B-B14F-4D97-AF65-F5344CB8AC3E}">
        <p14:creationId xmlns:p14="http://schemas.microsoft.com/office/powerpoint/2010/main" val="130085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pPr defTabSz="474071">
              <a:defRPr/>
            </a:pPr>
            <a:endParaRPr lang="en-GB" dirty="0" smtClean="0"/>
          </a:p>
        </p:txBody>
      </p:sp>
    </p:spTree>
    <p:extLst>
      <p:ext uri="{BB962C8B-B14F-4D97-AF65-F5344CB8AC3E}">
        <p14:creationId xmlns:p14="http://schemas.microsoft.com/office/powerpoint/2010/main" val="400353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pPr defTabSz="474071">
              <a:defRPr/>
            </a:pPr>
            <a:r>
              <a:rPr lang="en-GB" sz="2300" dirty="0"/>
              <a:t>The proliferation of smartphones and the spread of connectivity by mobile network operators have enabled the internet to actually follow us wherever we go, at whatever time. This is good news for the Body of Christ in the context of our mandate to preach the Gospel to the whole world. </a:t>
            </a:r>
            <a:endParaRPr lang="en-GB" dirty="0" smtClean="0"/>
          </a:p>
        </p:txBody>
      </p:sp>
    </p:spTree>
    <p:extLst>
      <p:ext uri="{BB962C8B-B14F-4D97-AF65-F5344CB8AC3E}">
        <p14:creationId xmlns:p14="http://schemas.microsoft.com/office/powerpoint/2010/main" val="400623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pPr defTabSz="474071">
              <a:defRPr/>
            </a:pPr>
            <a:r>
              <a:rPr lang="en-GB" sz="2300" dirty="0"/>
              <a:t>We are presented with an opportunity to make great impact through social media evangelism.  As we venture into the social, digital era, the </a:t>
            </a:r>
            <a:r>
              <a:rPr lang="en-GB" sz="2300" b="1" dirty="0"/>
              <a:t>gospe</a:t>
            </a:r>
            <a:r>
              <a:rPr lang="en-GB" sz="2300" dirty="0"/>
              <a:t>l can travel further and faster than ever before.</a:t>
            </a:r>
            <a:endParaRPr lang="en-GB" dirty="0" smtClean="0"/>
          </a:p>
          <a:p>
            <a:endParaRPr lang="en-GB" dirty="0"/>
          </a:p>
        </p:txBody>
      </p:sp>
    </p:spTree>
    <p:extLst>
      <p:ext uri="{BB962C8B-B14F-4D97-AF65-F5344CB8AC3E}">
        <p14:creationId xmlns:p14="http://schemas.microsoft.com/office/powerpoint/2010/main" val="2988711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28663"/>
            <a:ext cx="6472237" cy="3641725"/>
          </a:xfrm>
        </p:spPr>
      </p:sp>
      <p:sp>
        <p:nvSpPr>
          <p:cNvPr id="3" name="Notes Placeholder 2"/>
          <p:cNvSpPr>
            <a:spLocks noGrp="1"/>
          </p:cNvSpPr>
          <p:nvPr>
            <p:ph type="body" idx="1"/>
          </p:nvPr>
        </p:nvSpPr>
        <p:spPr/>
        <p:txBody>
          <a:bodyPr/>
          <a:lstStyle/>
          <a:p>
            <a:pPr defTabSz="474071">
              <a:defRPr/>
            </a:pPr>
            <a:endParaRPr lang="en-GB" sz="2100" dirty="0"/>
          </a:p>
          <a:p>
            <a:pPr defTabSz="474071">
              <a:defRPr/>
            </a:pPr>
            <a:endParaRPr lang="en-GB" sz="2100" dirty="0"/>
          </a:p>
        </p:txBody>
      </p:sp>
    </p:spTree>
    <p:extLst>
      <p:ext uri="{BB962C8B-B14F-4D97-AF65-F5344CB8AC3E}">
        <p14:creationId xmlns:p14="http://schemas.microsoft.com/office/powerpoint/2010/main" val="162520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862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315931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56104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223568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2596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2844276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3397103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393281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93568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223434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306351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176765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126599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984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162470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GB" smtClean="0"/>
              <a:t>‹#›</a:t>
            </a:fld>
            <a:endParaRPr lang="en-GB"/>
          </a:p>
        </p:txBody>
      </p:sp>
    </p:spTree>
    <p:extLst>
      <p:ext uri="{BB962C8B-B14F-4D97-AF65-F5344CB8AC3E}">
        <p14:creationId xmlns:p14="http://schemas.microsoft.com/office/powerpoint/2010/main" val="270104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7/7/2018</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lvl="0"/>
            <a:fld id="{86CB4B4D-7CA3-9044-876B-883B54F8677D}" type="slidenum">
              <a:rPr lang="en-GB" smtClean="0"/>
              <a:t>‹#›</a:t>
            </a:fld>
            <a:endParaRPr lang="en-GB"/>
          </a:p>
        </p:txBody>
      </p:sp>
    </p:spTree>
    <p:extLst>
      <p:ext uri="{BB962C8B-B14F-4D97-AF65-F5344CB8AC3E}">
        <p14:creationId xmlns:p14="http://schemas.microsoft.com/office/powerpoint/2010/main" val="38661915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6644" y="1290445"/>
            <a:ext cx="7850458" cy="1234727"/>
          </a:xfrm>
        </p:spPr>
        <p:txBody>
          <a:bodyPr/>
          <a:lstStyle/>
          <a:p>
            <a:pPr algn="ctr"/>
            <a:r>
              <a:rPr lang="en-GB" sz="4000" dirty="0" smtClean="0">
                <a:solidFill>
                  <a:schemeClr val="tx1"/>
                </a:solidFill>
                <a:latin typeface="Impact" panose="020B0806030902050204" pitchFamily="34" charset="0"/>
              </a:rPr>
              <a:t>SOCIAL MEDIA IN THE CHURCH</a:t>
            </a:r>
            <a:endParaRPr lang="en-GB" sz="4000" dirty="0">
              <a:solidFill>
                <a:schemeClr val="tx1"/>
              </a:solidFill>
              <a:latin typeface="Impact" panose="020B0806030902050204" pitchFamily="34" charset="0"/>
            </a:endParaRPr>
          </a:p>
        </p:txBody>
      </p:sp>
      <p:sp>
        <p:nvSpPr>
          <p:cNvPr id="5" name="TextBox 4"/>
          <p:cNvSpPr txBox="1"/>
          <p:nvPr/>
        </p:nvSpPr>
        <p:spPr>
          <a:xfrm>
            <a:off x="795454" y="2525172"/>
            <a:ext cx="6579220" cy="523220"/>
          </a:xfrm>
          <a:prstGeom prst="rect">
            <a:avLst/>
          </a:prstGeom>
          <a:noFill/>
        </p:spPr>
        <p:txBody>
          <a:bodyPr wrap="square" rtlCol="0">
            <a:spAutoFit/>
          </a:bodyPr>
          <a:lstStyle/>
          <a:p>
            <a:pPr algn="ctr"/>
            <a:r>
              <a:rPr lang="en-GB" sz="2800" b="1" dirty="0" smtClean="0">
                <a:solidFill>
                  <a:schemeClr val="tx1"/>
                </a:solidFill>
              </a:rPr>
              <a:t>The Do’s, Don’ts and Don’t Ever</a:t>
            </a:r>
            <a:endParaRPr lang="en-GB" sz="28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920" y="1039838"/>
            <a:ext cx="6305265"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t>The highest usage of social media is done on phones and individual mobile ownership in Jamaica is 3,267,344.</a:t>
            </a:r>
          </a:p>
          <a:p>
            <a:pPr marL="342900" lvl="0" indent="-342900">
              <a:buFont typeface="Arial" panose="020B0604020202020204" pitchFamily="34" charset="0"/>
              <a:buChar char="•"/>
            </a:pPr>
            <a:r>
              <a:rPr lang="en-GB" sz="2400" dirty="0" smtClean="0"/>
              <a:t>People </a:t>
            </a:r>
            <a:r>
              <a:rPr lang="en-GB" sz="2400" dirty="0"/>
              <a:t>love to participate in a story and co-create content. Social media makes this possible</a:t>
            </a:r>
            <a:r>
              <a:rPr lang="en-GB" sz="2400" dirty="0" smtClean="0"/>
              <a:t>.</a:t>
            </a:r>
          </a:p>
          <a:p>
            <a:pPr marL="342900" indent="-342900">
              <a:buFont typeface="Arial" panose="020B0604020202020204" pitchFamily="34" charset="0"/>
              <a:buChar char="•"/>
            </a:pPr>
            <a:r>
              <a:rPr lang="en-GB" sz="2400" dirty="0"/>
              <a:t>The sharing </a:t>
            </a:r>
            <a:r>
              <a:rPr lang="en-GB" sz="2400" dirty="0" smtClean="0"/>
              <a:t>capability </a:t>
            </a:r>
            <a:r>
              <a:rPr lang="en-GB" sz="2400" dirty="0"/>
              <a:t>of social media makes it possible for a post to go viral and be amplified by other users in </a:t>
            </a:r>
            <a:r>
              <a:rPr lang="en-GB" sz="2400" dirty="0" smtClean="0"/>
              <a:t>an instant.</a:t>
            </a:r>
            <a:endParaRPr lang="en-GB" sz="2400" dirty="0"/>
          </a:p>
          <a:p>
            <a:pPr lvl="0"/>
            <a:endParaRPr lang="en-GB" sz="2400" dirty="0"/>
          </a:p>
        </p:txBody>
      </p:sp>
      <p:sp>
        <p:nvSpPr>
          <p:cNvPr id="6" name="TextBox 5"/>
          <p:cNvSpPr txBox="1"/>
          <p:nvPr/>
        </p:nvSpPr>
        <p:spPr>
          <a:xfrm>
            <a:off x="777920" y="516618"/>
            <a:ext cx="8366080" cy="523220"/>
          </a:xfrm>
          <a:prstGeom prst="rect">
            <a:avLst/>
          </a:prstGeom>
          <a:noFill/>
        </p:spPr>
        <p:txBody>
          <a:bodyPr wrap="square" rtlCol="0">
            <a:spAutoFit/>
          </a:bodyPr>
          <a:lstStyle/>
          <a:p>
            <a:pPr algn="l"/>
            <a:r>
              <a:rPr lang="en-GB" sz="2800" b="1" dirty="0" smtClean="0">
                <a:latin typeface="Impact" panose="020B0806030902050204" pitchFamily="34" charset="0"/>
              </a:rPr>
              <a:t>Why Social Media is good for you?</a:t>
            </a:r>
            <a:endParaRPr lang="en-GB" sz="2800" b="1" dirty="0">
              <a:latin typeface="Impact" panose="020B0806030902050204" pitchFamily="34" charset="0"/>
            </a:endParaRPr>
          </a:p>
        </p:txBody>
      </p:sp>
      <p:sp>
        <p:nvSpPr>
          <p:cNvPr id="4" name="Rectangle 3"/>
          <p:cNvSpPr/>
          <p:nvPr/>
        </p:nvSpPr>
        <p:spPr>
          <a:xfrm>
            <a:off x="1" y="4761292"/>
            <a:ext cx="9143999" cy="273921"/>
          </a:xfrm>
          <a:prstGeom prst="rect">
            <a:avLst/>
          </a:prstGeom>
        </p:spPr>
        <p:txBody>
          <a:bodyPr wrap="square">
            <a:spAutoFit/>
          </a:bodyPr>
          <a:lstStyle/>
          <a:p>
            <a:pPr marL="0" marR="0" indent="0" defTabSz="457200" eaLnBrk="1" fontAlgn="auto" latinLnBrk="0" hangingPunct="1">
              <a:lnSpc>
                <a:spcPct val="117999"/>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sym typeface="Helvetica Neue"/>
              </a:rPr>
              <a:t>Source</a:t>
            </a:r>
            <a:r>
              <a:rPr lang="en-GB" sz="1000" dirty="0">
                <a:latin typeface="Arial" panose="020B0604020202020204" pitchFamily="34" charset="0"/>
                <a:cs typeface="Arial" panose="020B0604020202020204" pitchFamily="34" charset="0"/>
                <a:sym typeface="Helvetica Neue"/>
              </a:rPr>
              <a:t>: </a:t>
            </a:r>
            <a:r>
              <a:rPr lang="en-GB" sz="1000" u="sng" dirty="0" smtClean="0">
                <a:solidFill>
                  <a:schemeClr val="tx1"/>
                </a:solidFill>
                <a:latin typeface="Arial" panose="020B0604020202020204" pitchFamily="34" charset="0"/>
                <a:cs typeface="Arial" panose="020B0604020202020204" pitchFamily="34" charset="0"/>
              </a:rPr>
              <a:t>www.InternetLiveStats.com</a:t>
            </a:r>
            <a:r>
              <a:rPr lang="en-GB" sz="1000" dirty="0" smtClean="0">
                <a:solidFill>
                  <a:schemeClr val="tx1"/>
                </a:solidFill>
                <a:latin typeface="Arial" panose="020B0604020202020204" pitchFamily="34" charset="0"/>
                <a:cs typeface="Arial" panose="020B0604020202020204" pitchFamily="34" charset="0"/>
              </a:rPr>
              <a:t> and</a:t>
            </a:r>
            <a:r>
              <a:rPr lang="en-GB" sz="1000" dirty="0">
                <a:latin typeface="Arial" panose="020B0604020202020204" pitchFamily="34" charset="0"/>
                <a:cs typeface="Arial" panose="020B0604020202020204" pitchFamily="34" charset="0"/>
                <a:sym typeface="Helvetica Neue"/>
              </a:rPr>
              <a:t> International Telecommunication Union, World Telecommunication/ICT Development Report and database. 2016</a:t>
            </a:r>
          </a:p>
        </p:txBody>
      </p:sp>
    </p:spTree>
    <p:extLst>
      <p:ext uri="{BB962C8B-B14F-4D97-AF65-F5344CB8AC3E}">
        <p14:creationId xmlns:p14="http://schemas.microsoft.com/office/powerpoint/2010/main" val="324648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1099" y="516618"/>
            <a:ext cx="8366080" cy="523220"/>
          </a:xfrm>
          <a:prstGeom prst="rect">
            <a:avLst/>
          </a:prstGeom>
          <a:noFill/>
        </p:spPr>
        <p:txBody>
          <a:bodyPr wrap="square" rtlCol="0">
            <a:spAutoFit/>
          </a:bodyPr>
          <a:lstStyle/>
          <a:p>
            <a:pPr algn="l"/>
            <a:r>
              <a:rPr lang="en-GB" sz="2800" b="1" dirty="0" smtClean="0">
                <a:latin typeface="Impact" panose="020B0806030902050204" pitchFamily="34" charset="0"/>
              </a:rPr>
              <a:t>Types of Social Media and usage</a:t>
            </a:r>
            <a:endParaRPr lang="en-GB" sz="2800" b="1" dirty="0">
              <a:latin typeface="Impact" panose="020B080603090205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991" b="4739"/>
          <a:stretch/>
        </p:blipFill>
        <p:spPr>
          <a:xfrm>
            <a:off x="1137425" y="1039838"/>
            <a:ext cx="5620213" cy="3932663"/>
          </a:xfrm>
          <a:prstGeom prst="rect">
            <a:avLst/>
          </a:prstGeom>
        </p:spPr>
      </p:pic>
    </p:spTree>
    <p:extLst>
      <p:ext uri="{BB962C8B-B14F-4D97-AF65-F5344CB8AC3E}">
        <p14:creationId xmlns:p14="http://schemas.microsoft.com/office/powerpoint/2010/main" val="24201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7920" y="516618"/>
            <a:ext cx="8366080" cy="523220"/>
          </a:xfrm>
          <a:prstGeom prst="rect">
            <a:avLst/>
          </a:prstGeom>
          <a:noFill/>
        </p:spPr>
        <p:txBody>
          <a:bodyPr wrap="square" rtlCol="0">
            <a:spAutoFit/>
          </a:bodyPr>
          <a:lstStyle/>
          <a:p>
            <a:pPr algn="l"/>
            <a:r>
              <a:rPr lang="en-GB" sz="2800" b="1" dirty="0" smtClean="0">
                <a:latin typeface="Impact" panose="020B0806030902050204" pitchFamily="34" charset="0"/>
              </a:rPr>
              <a:t>Types of Social Media and usage</a:t>
            </a:r>
            <a:endParaRPr lang="en-GB" sz="2800" b="1" dirty="0">
              <a:latin typeface="Impact" panose="020B0806030902050204" pitchFamily="34" charset="0"/>
            </a:endParaRPr>
          </a:p>
        </p:txBody>
      </p:sp>
      <p:pic>
        <p:nvPicPr>
          <p:cNvPr id="4" name="Picture 3"/>
          <p:cNvPicPr>
            <a:picLocks noChangeAspect="1"/>
          </p:cNvPicPr>
          <p:nvPr/>
        </p:nvPicPr>
        <p:blipFill rotWithShape="1">
          <a:blip r:embed="rId2"/>
          <a:srcRect l="22389" t="10036" r="23330" b="13364"/>
          <a:stretch/>
        </p:blipFill>
        <p:spPr>
          <a:xfrm>
            <a:off x="550127" y="1039838"/>
            <a:ext cx="5947317" cy="4038436"/>
          </a:xfrm>
          <a:prstGeom prst="rect">
            <a:avLst/>
          </a:prstGeom>
        </p:spPr>
      </p:pic>
    </p:spTree>
    <p:extLst>
      <p:ext uri="{BB962C8B-B14F-4D97-AF65-F5344CB8AC3E}">
        <p14:creationId xmlns:p14="http://schemas.microsoft.com/office/powerpoint/2010/main" val="520179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729" y="722877"/>
            <a:ext cx="7015744" cy="3108543"/>
          </a:xfrm>
          <a:prstGeom prst="rect">
            <a:avLst/>
          </a:prstGeom>
        </p:spPr>
        <p:txBody>
          <a:bodyPr wrap="square">
            <a:spAutoFit/>
          </a:bodyPr>
          <a:lstStyle/>
          <a:p>
            <a:r>
              <a:rPr lang="en-GB" sz="2800" dirty="0" smtClean="0">
                <a:latin typeface="Impact" panose="020B0806030902050204" pitchFamily="34" charset="0"/>
                <a:sym typeface="Helvetica Neue"/>
              </a:rPr>
              <a:t>FACTS</a:t>
            </a:r>
          </a:p>
          <a:p>
            <a:pPr marL="342900" indent="-342900">
              <a:buFont typeface="Arial" panose="020B0604020202020204" pitchFamily="34" charset="0"/>
              <a:buChar char="•"/>
            </a:pPr>
            <a:r>
              <a:rPr lang="en-GB" sz="2400" dirty="0" smtClean="0">
                <a:sym typeface="Helvetica Neue"/>
              </a:rPr>
              <a:t>Your organization needs </a:t>
            </a:r>
            <a:r>
              <a:rPr lang="en-GB" sz="2400" dirty="0">
                <a:sym typeface="Helvetica Neue"/>
              </a:rPr>
              <a:t>to be on social </a:t>
            </a:r>
            <a:r>
              <a:rPr lang="en-GB" sz="2400" dirty="0" smtClean="0">
                <a:sym typeface="Helvetica Neue"/>
              </a:rPr>
              <a:t>media</a:t>
            </a:r>
          </a:p>
          <a:p>
            <a:pPr marL="342900" indent="-342900">
              <a:buFont typeface="Arial" panose="020B0604020202020204" pitchFamily="34" charset="0"/>
              <a:buChar char="•"/>
            </a:pPr>
            <a:r>
              <a:rPr lang="en-GB" sz="2400" dirty="0" smtClean="0">
                <a:sym typeface="Helvetica Neue"/>
              </a:rPr>
              <a:t>You don’t need </a:t>
            </a:r>
            <a:r>
              <a:rPr lang="en-GB" sz="2400" dirty="0">
                <a:sym typeface="Helvetica Neue"/>
              </a:rPr>
              <a:t>to be on every </a:t>
            </a:r>
            <a:r>
              <a:rPr lang="en-GB" sz="2400" dirty="0" smtClean="0">
                <a:sym typeface="Helvetica Neue"/>
              </a:rPr>
              <a:t>SM platform</a:t>
            </a:r>
          </a:p>
          <a:p>
            <a:pPr marL="342900" indent="-342900">
              <a:buFont typeface="Arial" panose="020B0604020202020204" pitchFamily="34" charset="0"/>
              <a:buChar char="•"/>
            </a:pPr>
            <a:r>
              <a:rPr lang="en-GB" sz="2400" dirty="0">
                <a:sym typeface="Helvetica Neue"/>
              </a:rPr>
              <a:t>K</a:t>
            </a:r>
            <a:r>
              <a:rPr lang="en-GB" sz="2400" dirty="0" smtClean="0">
                <a:sym typeface="Helvetica Neue"/>
              </a:rPr>
              <a:t>now </a:t>
            </a:r>
            <a:r>
              <a:rPr lang="en-GB" sz="2400" dirty="0">
                <a:sym typeface="Helvetica Neue"/>
              </a:rPr>
              <a:t>the most </a:t>
            </a:r>
            <a:r>
              <a:rPr lang="en-GB" sz="2400" dirty="0" smtClean="0">
                <a:sym typeface="Helvetica Neue"/>
              </a:rPr>
              <a:t>popular SM platforms</a:t>
            </a:r>
          </a:p>
          <a:p>
            <a:pPr marL="342900" indent="-342900">
              <a:buFont typeface="Arial" panose="020B0604020202020204" pitchFamily="34" charset="0"/>
              <a:buChar char="•"/>
            </a:pPr>
            <a:r>
              <a:rPr lang="en-GB" sz="2400" dirty="0">
                <a:sym typeface="Helvetica Neue"/>
              </a:rPr>
              <a:t>M</a:t>
            </a:r>
            <a:r>
              <a:rPr lang="en-GB" sz="2400" dirty="0" smtClean="0">
                <a:sym typeface="Helvetica Neue"/>
              </a:rPr>
              <a:t>onitor </a:t>
            </a:r>
            <a:r>
              <a:rPr lang="en-GB" sz="2400" dirty="0">
                <a:sym typeface="Helvetica Neue"/>
              </a:rPr>
              <a:t>the </a:t>
            </a:r>
            <a:r>
              <a:rPr lang="en-GB" sz="2400" dirty="0" smtClean="0">
                <a:sym typeface="Helvetica Neue"/>
              </a:rPr>
              <a:t>trends</a:t>
            </a:r>
          </a:p>
          <a:p>
            <a:pPr marL="342900" indent="-342900">
              <a:buFont typeface="Arial" panose="020B0604020202020204" pitchFamily="34" charset="0"/>
              <a:buChar char="•"/>
            </a:pPr>
            <a:r>
              <a:rPr lang="en-GB" sz="2400" dirty="0">
                <a:sym typeface="Helvetica Neue"/>
              </a:rPr>
              <a:t>G</a:t>
            </a:r>
            <a:r>
              <a:rPr lang="en-GB" sz="2400" dirty="0" smtClean="0">
                <a:sym typeface="Helvetica Neue"/>
              </a:rPr>
              <a:t>o </a:t>
            </a:r>
            <a:r>
              <a:rPr lang="en-GB" sz="2400" dirty="0">
                <a:sym typeface="Helvetica Neue"/>
              </a:rPr>
              <a:t>where your audience is </a:t>
            </a:r>
            <a:endParaRPr lang="en-GB" sz="2400" dirty="0" smtClean="0">
              <a:sym typeface="Helvetica Neue"/>
            </a:endParaRPr>
          </a:p>
          <a:p>
            <a:pPr marL="342900" indent="-342900">
              <a:buFont typeface="Arial" panose="020B0604020202020204" pitchFamily="34" charset="0"/>
              <a:buChar char="•"/>
            </a:pPr>
            <a:r>
              <a:rPr lang="en-GB" sz="2400" dirty="0" smtClean="0">
                <a:sym typeface="Helvetica Neue"/>
              </a:rPr>
              <a:t>Identify </a:t>
            </a:r>
            <a:r>
              <a:rPr lang="en-GB" sz="2400" dirty="0">
                <a:sym typeface="Helvetica Neue"/>
              </a:rPr>
              <a:t>the ones that work best for your </a:t>
            </a:r>
            <a:r>
              <a:rPr lang="en-GB" sz="2400" dirty="0" smtClean="0">
                <a:sym typeface="Helvetica Neue"/>
              </a:rPr>
              <a:t>organization</a:t>
            </a:r>
            <a:endParaRPr lang="en-GB" sz="2400" dirty="0">
              <a:sym typeface="Helvetica Neue"/>
            </a:endParaRPr>
          </a:p>
        </p:txBody>
      </p:sp>
    </p:spTree>
    <p:extLst>
      <p:ext uri="{BB962C8B-B14F-4D97-AF65-F5344CB8AC3E}">
        <p14:creationId xmlns:p14="http://schemas.microsoft.com/office/powerpoint/2010/main" val="421599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4010" y="4839629"/>
            <a:ext cx="2193073" cy="246221"/>
          </a:xfrm>
          <a:prstGeom prst="rect">
            <a:avLst/>
          </a:prstGeom>
          <a:noFill/>
        </p:spPr>
        <p:txBody>
          <a:bodyPr wrap="square" rtlCol="0">
            <a:spAutoFit/>
          </a:bodyPr>
          <a:lstStyle/>
          <a:p>
            <a:r>
              <a:rPr lang="en-GB" sz="1000" dirty="0" smtClean="0"/>
              <a:t>30:78</a:t>
            </a:r>
            <a:endParaRPr lang="en-GB" sz="1000" dirty="0"/>
          </a:p>
        </p:txBody>
      </p:sp>
    </p:spTree>
    <p:extLst>
      <p:ext uri="{BB962C8B-B14F-4D97-AF65-F5344CB8AC3E}">
        <p14:creationId xmlns:p14="http://schemas.microsoft.com/office/powerpoint/2010/main" val="105540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8861" y="516618"/>
            <a:ext cx="7015744" cy="523220"/>
          </a:xfrm>
          <a:prstGeom prst="rect">
            <a:avLst/>
          </a:prstGeom>
        </p:spPr>
        <p:txBody>
          <a:bodyPr wrap="square">
            <a:spAutoFit/>
          </a:bodyPr>
          <a:lstStyle/>
          <a:p>
            <a:r>
              <a:rPr lang="en-GB" sz="2800" dirty="0" smtClean="0">
                <a:latin typeface="Impact" panose="020B0806030902050204" pitchFamily="34" charset="0"/>
                <a:sym typeface="Helvetica Neue"/>
              </a:rPr>
              <a:t>STEPS TO A SOUND SOCIAL MEDIA PRESENCE</a:t>
            </a:r>
            <a:endParaRPr lang="en-GB" sz="2400" dirty="0">
              <a:sym typeface="Helvetica Neue"/>
            </a:endParaRPr>
          </a:p>
        </p:txBody>
      </p:sp>
      <p:sp>
        <p:nvSpPr>
          <p:cNvPr id="6" name="TextBox 5"/>
          <p:cNvSpPr txBox="1"/>
          <p:nvPr/>
        </p:nvSpPr>
        <p:spPr>
          <a:xfrm>
            <a:off x="777920" y="1039838"/>
            <a:ext cx="6305265" cy="3416320"/>
          </a:xfrm>
          <a:prstGeom prst="rect">
            <a:avLst/>
          </a:prstGeom>
          <a:noFill/>
        </p:spPr>
        <p:txBody>
          <a:bodyPr wrap="square" rtlCol="0">
            <a:spAutoFit/>
          </a:bodyPr>
          <a:lstStyle/>
          <a:p>
            <a:pPr marL="342900" lvl="0" indent="-342900">
              <a:buFont typeface="Arial" panose="020B0604020202020204" pitchFamily="34" charset="0"/>
              <a:buChar char="•"/>
            </a:pPr>
            <a:r>
              <a:rPr lang="en-GB" sz="2400" dirty="0" smtClean="0">
                <a:solidFill>
                  <a:srgbClr val="FF0000"/>
                </a:solidFill>
              </a:rPr>
              <a:t>WHO</a:t>
            </a:r>
          </a:p>
          <a:p>
            <a:pPr marL="342900" lvl="0" indent="-342900">
              <a:buFont typeface="Wingdings" panose="05000000000000000000" pitchFamily="2" charset="2"/>
              <a:buChar char="Ø"/>
            </a:pPr>
            <a:r>
              <a:rPr lang="en-GB" sz="2400" dirty="0"/>
              <a:t>I</a:t>
            </a:r>
            <a:r>
              <a:rPr lang="en-GB" sz="2400" dirty="0" smtClean="0"/>
              <a:t>dentify your </a:t>
            </a:r>
            <a:r>
              <a:rPr lang="en-GB" sz="2400" dirty="0"/>
              <a:t>target </a:t>
            </a:r>
            <a:r>
              <a:rPr lang="en-GB" sz="2400" dirty="0" smtClean="0"/>
              <a:t>audience </a:t>
            </a:r>
          </a:p>
          <a:p>
            <a:pPr marL="342900" lvl="0" indent="-342900">
              <a:buFont typeface="Wingdings" panose="05000000000000000000" pitchFamily="2" charset="2"/>
              <a:buChar char="Ø"/>
            </a:pPr>
            <a:r>
              <a:rPr lang="en-GB" sz="2400" dirty="0"/>
              <a:t>H</a:t>
            </a:r>
            <a:r>
              <a:rPr lang="en-GB" sz="2400" dirty="0" smtClean="0"/>
              <a:t>ave </a:t>
            </a:r>
            <a:r>
              <a:rPr lang="en-GB" sz="2400" dirty="0"/>
              <a:t>thorough knowledge about </a:t>
            </a:r>
            <a:r>
              <a:rPr lang="en-GB" sz="2400" dirty="0" smtClean="0"/>
              <a:t>them</a:t>
            </a:r>
          </a:p>
          <a:p>
            <a:pPr marL="342900" lvl="0" indent="-342900">
              <a:buFont typeface="Wingdings" panose="05000000000000000000" pitchFamily="2" charset="2"/>
              <a:buChar char="Ø"/>
            </a:pPr>
            <a:r>
              <a:rPr lang="en-GB" sz="2400" dirty="0" smtClean="0"/>
              <a:t>Understand </a:t>
            </a:r>
            <a:r>
              <a:rPr lang="en-GB" sz="2400" dirty="0"/>
              <a:t>their social media </a:t>
            </a:r>
            <a:r>
              <a:rPr lang="en-GB" sz="2400" dirty="0" smtClean="0"/>
              <a:t>habits</a:t>
            </a:r>
          </a:p>
          <a:p>
            <a:pPr marL="342900" lvl="0" indent="-342900">
              <a:buFont typeface="Arial" panose="020B0604020202020204" pitchFamily="34" charset="0"/>
              <a:buChar char="•"/>
            </a:pPr>
            <a:r>
              <a:rPr lang="en-GB" sz="2400" dirty="0" smtClean="0">
                <a:solidFill>
                  <a:srgbClr val="FF0000"/>
                </a:solidFill>
              </a:rPr>
              <a:t>WHAT</a:t>
            </a:r>
          </a:p>
          <a:p>
            <a:pPr marL="342900" lvl="0" indent="-342900">
              <a:buFont typeface="Wingdings" panose="05000000000000000000" pitchFamily="2" charset="2"/>
              <a:buChar char="Ø"/>
            </a:pPr>
            <a:r>
              <a:rPr lang="en-GB" sz="2400" dirty="0" smtClean="0"/>
              <a:t>Know the goal of your campaign/program</a:t>
            </a:r>
          </a:p>
          <a:p>
            <a:pPr marL="342900" lvl="0" indent="-342900">
              <a:buFont typeface="Arial" panose="020B0604020202020204" pitchFamily="34" charset="0"/>
              <a:buChar char="•"/>
            </a:pPr>
            <a:r>
              <a:rPr lang="en-GB" sz="2400" dirty="0" smtClean="0">
                <a:solidFill>
                  <a:srgbClr val="FF0000"/>
                </a:solidFill>
              </a:rPr>
              <a:t>WHERE</a:t>
            </a:r>
          </a:p>
          <a:p>
            <a:pPr marL="342900" lvl="0" indent="-342900">
              <a:buFont typeface="Wingdings" panose="05000000000000000000" pitchFamily="2" charset="2"/>
              <a:buChar char="Ø"/>
            </a:pPr>
            <a:r>
              <a:rPr lang="en-GB" sz="2400" dirty="0" smtClean="0"/>
              <a:t>Be present where your target audience receives their information</a:t>
            </a:r>
          </a:p>
        </p:txBody>
      </p:sp>
    </p:spTree>
    <p:extLst>
      <p:ext uri="{BB962C8B-B14F-4D97-AF65-F5344CB8AC3E}">
        <p14:creationId xmlns:p14="http://schemas.microsoft.com/office/powerpoint/2010/main" val="2186456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8861" y="516618"/>
            <a:ext cx="7015744" cy="523220"/>
          </a:xfrm>
          <a:prstGeom prst="rect">
            <a:avLst/>
          </a:prstGeom>
        </p:spPr>
        <p:txBody>
          <a:bodyPr wrap="square">
            <a:spAutoFit/>
          </a:bodyPr>
          <a:lstStyle/>
          <a:p>
            <a:r>
              <a:rPr lang="en-GB" sz="2800" dirty="0" smtClean="0">
                <a:latin typeface="Impact" panose="020B0806030902050204" pitchFamily="34" charset="0"/>
                <a:sym typeface="Helvetica Neue"/>
              </a:rPr>
              <a:t>STEPS TO A SOUND SOCIAL MEDIA PRESENCE</a:t>
            </a:r>
            <a:endParaRPr lang="en-GB" sz="2400" dirty="0">
              <a:sym typeface="Helvetica Neue"/>
            </a:endParaRPr>
          </a:p>
        </p:txBody>
      </p:sp>
      <p:sp>
        <p:nvSpPr>
          <p:cNvPr id="6" name="TextBox 5"/>
          <p:cNvSpPr txBox="1"/>
          <p:nvPr/>
        </p:nvSpPr>
        <p:spPr>
          <a:xfrm>
            <a:off x="777920" y="1039838"/>
            <a:ext cx="6305265" cy="2677656"/>
          </a:xfrm>
          <a:prstGeom prst="rect">
            <a:avLst/>
          </a:prstGeom>
          <a:noFill/>
        </p:spPr>
        <p:txBody>
          <a:bodyPr wrap="square" rtlCol="0">
            <a:spAutoFit/>
          </a:bodyPr>
          <a:lstStyle/>
          <a:p>
            <a:pPr marL="342900" lvl="0" indent="-342900">
              <a:buFont typeface="Arial" panose="020B0604020202020204" pitchFamily="34" charset="0"/>
              <a:buChar char="•"/>
            </a:pPr>
            <a:r>
              <a:rPr lang="en-GB" sz="2400" dirty="0" smtClean="0">
                <a:solidFill>
                  <a:srgbClr val="FF0000"/>
                </a:solidFill>
              </a:rPr>
              <a:t>WHEN</a:t>
            </a:r>
          </a:p>
          <a:p>
            <a:pPr marL="342900" lvl="0" indent="-342900">
              <a:buFont typeface="Wingdings" panose="05000000000000000000" pitchFamily="2" charset="2"/>
              <a:buChar char="Ø"/>
            </a:pPr>
            <a:r>
              <a:rPr lang="en-GB" sz="2400" dirty="0" smtClean="0"/>
              <a:t>Know the days and times your target audience is online</a:t>
            </a:r>
          </a:p>
          <a:p>
            <a:pPr marL="342900" lvl="0" indent="-342900">
              <a:buFont typeface="Arial" panose="020B0604020202020204" pitchFamily="34" charset="0"/>
              <a:buChar char="•"/>
            </a:pPr>
            <a:r>
              <a:rPr lang="en-GB" sz="2400" dirty="0" smtClean="0">
                <a:solidFill>
                  <a:srgbClr val="FF0000"/>
                </a:solidFill>
              </a:rPr>
              <a:t>WHY</a:t>
            </a:r>
          </a:p>
          <a:p>
            <a:pPr marL="342900" lvl="0" indent="-342900">
              <a:buFont typeface="Wingdings" panose="05000000000000000000" pitchFamily="2" charset="2"/>
              <a:buChar char="Ø"/>
            </a:pPr>
            <a:r>
              <a:rPr lang="en-GB" sz="2400" dirty="0" smtClean="0"/>
              <a:t>What is the desired action/behaviour you hope to achieve?</a:t>
            </a:r>
          </a:p>
          <a:p>
            <a:pPr marL="342900" lvl="0" indent="-342900">
              <a:buFont typeface="Arial" panose="020B0604020202020204" pitchFamily="34" charset="0"/>
              <a:buChar char="•"/>
            </a:pPr>
            <a:endParaRPr lang="en-GB" sz="2400" dirty="0" smtClean="0"/>
          </a:p>
        </p:txBody>
      </p:sp>
    </p:spTree>
    <p:extLst>
      <p:ext uri="{BB962C8B-B14F-4D97-AF65-F5344CB8AC3E}">
        <p14:creationId xmlns:p14="http://schemas.microsoft.com/office/powerpoint/2010/main" val="148132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8861" y="516618"/>
            <a:ext cx="7015744" cy="523220"/>
          </a:xfrm>
          <a:prstGeom prst="rect">
            <a:avLst/>
          </a:prstGeom>
        </p:spPr>
        <p:txBody>
          <a:bodyPr wrap="square">
            <a:spAutoFit/>
          </a:bodyPr>
          <a:lstStyle/>
          <a:p>
            <a:r>
              <a:rPr lang="en-GB" sz="2800" dirty="0" smtClean="0">
                <a:latin typeface="Impact" panose="020B0806030902050204" pitchFamily="34" charset="0"/>
                <a:sym typeface="Helvetica Neue"/>
              </a:rPr>
              <a:t>STEPS TO A SOUND SOCIAL MEDIA PRESENCE</a:t>
            </a:r>
            <a:endParaRPr lang="en-GB" sz="2400" dirty="0">
              <a:sym typeface="Helvetica Neue"/>
            </a:endParaRPr>
          </a:p>
        </p:txBody>
      </p:sp>
      <p:sp>
        <p:nvSpPr>
          <p:cNvPr id="6" name="TextBox 5"/>
          <p:cNvSpPr txBox="1"/>
          <p:nvPr/>
        </p:nvSpPr>
        <p:spPr>
          <a:xfrm>
            <a:off x="777920" y="1039838"/>
            <a:ext cx="6305265" cy="1200329"/>
          </a:xfrm>
          <a:prstGeom prst="rect">
            <a:avLst/>
          </a:prstGeom>
          <a:noFill/>
        </p:spPr>
        <p:txBody>
          <a:bodyPr wrap="square" rtlCol="0">
            <a:spAutoFit/>
          </a:bodyPr>
          <a:lstStyle/>
          <a:p>
            <a:pPr lvl="0"/>
            <a:r>
              <a:rPr lang="en-GB" sz="2400" dirty="0"/>
              <a:t>Select a few channels where you know your target audience spends much of their </a:t>
            </a:r>
            <a:r>
              <a:rPr lang="en-GB" sz="2400" dirty="0" smtClean="0"/>
              <a:t>time.</a:t>
            </a:r>
          </a:p>
          <a:p>
            <a:pPr lvl="0"/>
            <a:r>
              <a:rPr lang="en-GB" sz="2400" dirty="0" err="1" smtClean="0"/>
              <a:t>Eg</a:t>
            </a:r>
            <a:r>
              <a:rPr lang="en-GB" sz="2400" dirty="0" smtClean="0"/>
              <a:t>. Facebook, Twitter and Instagram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60" y="2378462"/>
            <a:ext cx="4078809" cy="2310904"/>
          </a:xfrm>
          <a:prstGeom prst="rect">
            <a:avLst/>
          </a:prstGeom>
        </p:spPr>
      </p:pic>
      <p:sp>
        <p:nvSpPr>
          <p:cNvPr id="3" name="Rectangle 2"/>
          <p:cNvSpPr/>
          <p:nvPr/>
        </p:nvSpPr>
        <p:spPr>
          <a:xfrm>
            <a:off x="5053169" y="4289256"/>
            <a:ext cx="1463862" cy="400110"/>
          </a:xfrm>
          <a:prstGeom prst="rect">
            <a:avLst/>
          </a:prstGeom>
        </p:spPr>
        <p:txBody>
          <a:bodyPr wrap="none">
            <a:spAutoFit/>
          </a:bodyPr>
          <a:lstStyle/>
          <a:p>
            <a:r>
              <a:rPr lang="en-GB" sz="1000" dirty="0" smtClean="0">
                <a:solidFill>
                  <a:schemeClr val="tx1"/>
                </a:solidFill>
                <a:latin typeface="arial" panose="020B0604020202020204" pitchFamily="34" charset="0"/>
              </a:rPr>
              <a:t>Photo credit:</a:t>
            </a:r>
          </a:p>
          <a:p>
            <a:r>
              <a:rPr lang="en-GB" sz="1000" dirty="0" smtClean="0">
                <a:solidFill>
                  <a:schemeClr val="tx1"/>
                </a:solidFill>
                <a:latin typeface="arial" panose="020B0604020202020204" pitchFamily="34" charset="0"/>
              </a:rPr>
              <a:t>Kantar </a:t>
            </a:r>
            <a:r>
              <a:rPr lang="en-GB" sz="1000" dirty="0">
                <a:solidFill>
                  <a:schemeClr val="tx1"/>
                </a:solidFill>
                <a:latin typeface="arial" panose="020B0604020202020204" pitchFamily="34" charset="0"/>
              </a:rPr>
              <a:t>Millward Brown</a:t>
            </a:r>
            <a:endParaRPr lang="en-GB" sz="1000" dirty="0">
              <a:solidFill>
                <a:schemeClr val="tx1"/>
              </a:solidFill>
            </a:endParaRPr>
          </a:p>
        </p:txBody>
      </p:sp>
    </p:spTree>
    <p:extLst>
      <p:ext uri="{BB962C8B-B14F-4D97-AF65-F5344CB8AC3E}">
        <p14:creationId xmlns:p14="http://schemas.microsoft.com/office/powerpoint/2010/main" val="345666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861" y="516618"/>
            <a:ext cx="7015744" cy="523220"/>
          </a:xfrm>
          <a:prstGeom prst="rect">
            <a:avLst/>
          </a:prstGeom>
        </p:spPr>
        <p:txBody>
          <a:bodyPr wrap="square">
            <a:spAutoFit/>
          </a:bodyPr>
          <a:lstStyle/>
          <a:p>
            <a:r>
              <a:rPr lang="en-GB" sz="2800" dirty="0" smtClean="0">
                <a:latin typeface="Impact" panose="020B0806030902050204" pitchFamily="34" charset="0"/>
                <a:sym typeface="Helvetica Neue"/>
              </a:rPr>
              <a:t>STEPS TO A SOUND SOCIAL MEDIA PRESENCE</a:t>
            </a:r>
            <a:endParaRPr lang="en-GB" sz="2400" dirty="0">
              <a:sym typeface="Helvetica Neue"/>
            </a:endParaRPr>
          </a:p>
        </p:txBody>
      </p:sp>
      <p:sp>
        <p:nvSpPr>
          <p:cNvPr id="4" name="TextBox 3"/>
          <p:cNvSpPr txBox="1"/>
          <p:nvPr/>
        </p:nvSpPr>
        <p:spPr>
          <a:xfrm>
            <a:off x="777920" y="1039838"/>
            <a:ext cx="6305265" cy="1569660"/>
          </a:xfrm>
          <a:prstGeom prst="rect">
            <a:avLst/>
          </a:prstGeom>
          <a:noFill/>
        </p:spPr>
        <p:txBody>
          <a:bodyPr wrap="square" rtlCol="0">
            <a:spAutoFit/>
          </a:bodyPr>
          <a:lstStyle/>
          <a:p>
            <a:pPr lvl="0"/>
            <a:r>
              <a:rPr lang="en-GB" sz="2400" dirty="0"/>
              <a:t>Customise the platforms with creative artwork that represents your </a:t>
            </a:r>
            <a:r>
              <a:rPr lang="en-GB" sz="2400" dirty="0">
                <a:solidFill>
                  <a:srgbClr val="FF0000"/>
                </a:solidFill>
              </a:rPr>
              <a:t>brand</a:t>
            </a:r>
            <a:r>
              <a:rPr lang="en-GB" sz="2400" dirty="0"/>
              <a:t>. This includes logos, </a:t>
            </a:r>
            <a:r>
              <a:rPr lang="en-GB" sz="2400" dirty="0" smtClean="0"/>
              <a:t>pictures, concise </a:t>
            </a:r>
            <a:r>
              <a:rPr lang="en-GB" sz="2400" dirty="0"/>
              <a:t>descriptions of </a:t>
            </a:r>
            <a:r>
              <a:rPr lang="en-GB" sz="2400" dirty="0" smtClean="0"/>
              <a:t>your church </a:t>
            </a:r>
            <a:r>
              <a:rPr lang="en-GB" sz="2400" dirty="0"/>
              <a:t>and contact details.</a:t>
            </a:r>
            <a:endParaRPr lang="en-GB" sz="2400" dirty="0" smtClean="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654" b="5655"/>
          <a:stretch/>
        </p:blipFill>
        <p:spPr>
          <a:xfrm>
            <a:off x="1575261" y="2686844"/>
            <a:ext cx="4520739" cy="2241995"/>
          </a:xfrm>
          <a:prstGeom prst="rect">
            <a:avLst/>
          </a:prstGeom>
        </p:spPr>
      </p:pic>
    </p:spTree>
    <p:extLst>
      <p:ext uri="{BB962C8B-B14F-4D97-AF65-F5344CB8AC3E}">
        <p14:creationId xmlns:p14="http://schemas.microsoft.com/office/powerpoint/2010/main" val="291859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861" y="516618"/>
            <a:ext cx="7015744" cy="523220"/>
          </a:xfrm>
          <a:prstGeom prst="rect">
            <a:avLst/>
          </a:prstGeom>
        </p:spPr>
        <p:txBody>
          <a:bodyPr wrap="square">
            <a:spAutoFit/>
          </a:bodyPr>
          <a:lstStyle/>
          <a:p>
            <a:r>
              <a:rPr lang="en-GB" sz="2800" dirty="0" smtClean="0">
                <a:latin typeface="Impact" panose="020B0806030902050204" pitchFamily="34" charset="0"/>
                <a:sym typeface="Helvetica Neue"/>
              </a:rPr>
              <a:t>STEPS TO A SOUND SOCIAL MEDIA PRESENCE</a:t>
            </a:r>
            <a:endParaRPr lang="en-GB" sz="2400" dirty="0">
              <a:sym typeface="Helvetica Neue"/>
            </a:endParaRPr>
          </a:p>
        </p:txBody>
      </p:sp>
      <p:sp>
        <p:nvSpPr>
          <p:cNvPr id="5" name="TextBox 4"/>
          <p:cNvSpPr txBox="1"/>
          <p:nvPr/>
        </p:nvSpPr>
        <p:spPr>
          <a:xfrm>
            <a:off x="777920" y="1039838"/>
            <a:ext cx="6305265" cy="1569660"/>
          </a:xfrm>
          <a:prstGeom prst="rect">
            <a:avLst/>
          </a:prstGeom>
          <a:noFill/>
        </p:spPr>
        <p:txBody>
          <a:bodyPr wrap="square" rtlCol="0">
            <a:spAutoFit/>
          </a:bodyPr>
          <a:lstStyle/>
          <a:p>
            <a:pPr lvl="0"/>
            <a:r>
              <a:rPr lang="en-GB" sz="2400" dirty="0"/>
              <a:t>Create a content strategy that </a:t>
            </a:r>
            <a:r>
              <a:rPr lang="en-GB" sz="2400" dirty="0" smtClean="0"/>
              <a:t>includes:</a:t>
            </a:r>
          </a:p>
          <a:p>
            <a:pPr marL="342900" lvl="0" indent="-342900">
              <a:buFont typeface="Arial" panose="020B0604020202020204" pitchFamily="34" charset="0"/>
              <a:buChar char="•"/>
            </a:pPr>
            <a:r>
              <a:rPr lang="en-GB" sz="2400" dirty="0"/>
              <a:t>T</a:t>
            </a:r>
            <a:r>
              <a:rPr lang="en-GB" sz="2400" dirty="0" smtClean="0"/>
              <a:t>opics</a:t>
            </a:r>
          </a:p>
          <a:p>
            <a:pPr marL="342900" lvl="0" indent="-342900">
              <a:buFont typeface="Arial" panose="020B0604020202020204" pitchFamily="34" charset="0"/>
              <a:buChar char="•"/>
            </a:pPr>
            <a:r>
              <a:rPr lang="en-GB" sz="2400" dirty="0"/>
              <a:t>S</a:t>
            </a:r>
            <a:r>
              <a:rPr lang="en-GB" sz="2400" dirty="0" smtClean="0"/>
              <a:t>easonal themes</a:t>
            </a:r>
          </a:p>
          <a:p>
            <a:pPr marL="342900" lvl="0" indent="-342900">
              <a:buFont typeface="Arial" panose="020B0604020202020204" pitchFamily="34" charset="0"/>
              <a:buChar char="•"/>
            </a:pPr>
            <a:r>
              <a:rPr lang="en-GB" sz="2400" dirty="0"/>
              <a:t>F</a:t>
            </a:r>
            <a:r>
              <a:rPr lang="en-GB" sz="2400" dirty="0" smtClean="0"/>
              <a:t>ormats </a:t>
            </a:r>
            <a:r>
              <a:rPr lang="en-GB" sz="2400" dirty="0"/>
              <a:t>of post (video, text or image).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4141" r="478" b="9449"/>
          <a:stretch/>
        </p:blipFill>
        <p:spPr>
          <a:xfrm>
            <a:off x="1218272" y="2681281"/>
            <a:ext cx="4639836" cy="2240124"/>
          </a:xfrm>
          <a:prstGeom prst="rect">
            <a:avLst/>
          </a:prstGeom>
        </p:spPr>
      </p:pic>
    </p:spTree>
    <p:extLst>
      <p:ext uri="{BB962C8B-B14F-4D97-AF65-F5344CB8AC3E}">
        <p14:creationId xmlns:p14="http://schemas.microsoft.com/office/powerpoint/2010/main" val="396141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2043" y="361666"/>
            <a:ext cx="6434918" cy="3477875"/>
          </a:xfrm>
          <a:prstGeom prst="rect">
            <a:avLst/>
          </a:prstGeom>
          <a:noFill/>
        </p:spPr>
        <p:txBody>
          <a:bodyPr wrap="square" rtlCol="0">
            <a:spAutoFit/>
          </a:bodyPr>
          <a:lstStyle/>
          <a:p>
            <a:r>
              <a:rPr lang="en-GB" sz="2800" b="1" dirty="0">
                <a:solidFill>
                  <a:schemeClr val="tx1"/>
                </a:solidFill>
                <a:latin typeface="Impact" panose="020B0806030902050204" pitchFamily="34" charset="0"/>
              </a:rPr>
              <a:t>THE GREAT </a:t>
            </a:r>
            <a:r>
              <a:rPr lang="en-GB" sz="2800" b="1" dirty="0" smtClean="0">
                <a:solidFill>
                  <a:schemeClr val="tx1"/>
                </a:solidFill>
                <a:latin typeface="Impact" panose="020B0806030902050204" pitchFamily="34" charset="0"/>
              </a:rPr>
              <a:t>COMMISSION</a:t>
            </a:r>
            <a:r>
              <a:rPr lang="en-GB" sz="2800" dirty="0">
                <a:solidFill>
                  <a:schemeClr val="tx1"/>
                </a:solidFill>
              </a:rPr>
              <a:t/>
            </a:r>
            <a:br>
              <a:rPr lang="en-GB" sz="2800" dirty="0">
                <a:solidFill>
                  <a:schemeClr val="tx1"/>
                </a:solidFill>
              </a:rPr>
            </a:br>
            <a:r>
              <a:rPr lang="en-GB" sz="2400" dirty="0">
                <a:solidFill>
                  <a:schemeClr val="tx1"/>
                </a:solidFill>
              </a:rPr>
              <a:t/>
            </a:r>
            <a:br>
              <a:rPr lang="en-GB" sz="2400" dirty="0">
                <a:solidFill>
                  <a:schemeClr val="tx1"/>
                </a:solidFill>
              </a:rPr>
            </a:br>
            <a:r>
              <a:rPr lang="en-GB" sz="2400" b="1" baseline="30000" dirty="0">
                <a:solidFill>
                  <a:schemeClr val="tx1"/>
                </a:solidFill>
              </a:rPr>
              <a:t>19 </a:t>
            </a:r>
            <a:r>
              <a:rPr lang="en-GB" sz="2400" dirty="0">
                <a:solidFill>
                  <a:srgbClr val="FF0000"/>
                </a:solidFill>
              </a:rPr>
              <a:t>Therefore go and make disciples of all nations</a:t>
            </a:r>
            <a:r>
              <a:rPr lang="en-GB" sz="2400" dirty="0">
                <a:solidFill>
                  <a:schemeClr val="tx1"/>
                </a:solidFill>
              </a:rPr>
              <a:t>, baptizing them in the name of the Father and of the Son and of the Holy Spirit, </a:t>
            </a:r>
            <a:r>
              <a:rPr lang="en-GB" sz="2400" b="1" baseline="30000" dirty="0">
                <a:solidFill>
                  <a:schemeClr val="tx1"/>
                </a:solidFill>
              </a:rPr>
              <a:t>20 </a:t>
            </a:r>
            <a:r>
              <a:rPr lang="en-GB" sz="2400" dirty="0">
                <a:solidFill>
                  <a:schemeClr val="tx1"/>
                </a:solidFill>
              </a:rPr>
              <a:t>and teaching them to obey everything I have commanded you. And surely I am with you always, to the very end of the age.” </a:t>
            </a:r>
            <a:r>
              <a:rPr lang="en-GB" sz="2400" dirty="0" smtClean="0">
                <a:solidFill>
                  <a:schemeClr val="tx1"/>
                </a:solidFill>
              </a:rPr>
              <a:t>(Matthew</a:t>
            </a:r>
            <a:r>
              <a:rPr lang="en-GB" sz="2400" dirty="0">
                <a:solidFill>
                  <a:schemeClr val="tx1"/>
                </a:solidFill>
              </a:rPr>
              <a:t> </a:t>
            </a:r>
            <a:r>
              <a:rPr lang="en-GB" sz="2400" dirty="0" smtClean="0">
                <a:solidFill>
                  <a:schemeClr val="tx1"/>
                </a:solidFill>
              </a:rPr>
              <a:t>28:19–20)</a:t>
            </a:r>
            <a:endParaRPr lang="en-GB" sz="2400" dirty="0"/>
          </a:p>
        </p:txBody>
      </p:sp>
    </p:spTree>
    <p:extLst>
      <p:ext uri="{BB962C8B-B14F-4D97-AF65-F5344CB8AC3E}">
        <p14:creationId xmlns:p14="http://schemas.microsoft.com/office/powerpoint/2010/main" val="2130269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861" y="516618"/>
            <a:ext cx="7015744" cy="523220"/>
          </a:xfrm>
          <a:prstGeom prst="rect">
            <a:avLst/>
          </a:prstGeom>
        </p:spPr>
        <p:txBody>
          <a:bodyPr wrap="square">
            <a:spAutoFit/>
          </a:bodyPr>
          <a:lstStyle/>
          <a:p>
            <a:r>
              <a:rPr lang="en-GB" sz="2800" dirty="0" smtClean="0">
                <a:latin typeface="Impact" panose="020B0806030902050204" pitchFamily="34" charset="0"/>
                <a:sym typeface="Helvetica Neue"/>
              </a:rPr>
              <a:t>STEPS TO A SOUND SOCIAL MEDIA PRESENCE</a:t>
            </a:r>
            <a:endParaRPr lang="en-GB" sz="2400" dirty="0">
              <a:sym typeface="Helvetica Neue"/>
            </a:endParaRPr>
          </a:p>
        </p:txBody>
      </p:sp>
      <p:sp>
        <p:nvSpPr>
          <p:cNvPr id="5" name="TextBox 4"/>
          <p:cNvSpPr txBox="1"/>
          <p:nvPr/>
        </p:nvSpPr>
        <p:spPr>
          <a:xfrm>
            <a:off x="777920" y="1039838"/>
            <a:ext cx="6305265" cy="2123658"/>
          </a:xfrm>
          <a:prstGeom prst="rect">
            <a:avLst/>
          </a:prstGeom>
          <a:noFill/>
        </p:spPr>
        <p:txBody>
          <a:bodyPr wrap="square" rtlCol="0">
            <a:spAutoFit/>
          </a:bodyPr>
          <a:lstStyle/>
          <a:p>
            <a:r>
              <a:rPr lang="en-GB" sz="2200" dirty="0" smtClean="0"/>
              <a:t>Appoint a social media manager:</a:t>
            </a:r>
          </a:p>
          <a:p>
            <a:pPr marL="342900" indent="-342900">
              <a:buFont typeface="Arial" panose="020B0604020202020204" pitchFamily="34" charset="0"/>
              <a:buChar char="•"/>
            </a:pPr>
            <a:r>
              <a:rPr lang="en-GB" sz="2200" dirty="0"/>
              <a:t>S</a:t>
            </a:r>
            <a:r>
              <a:rPr lang="en-GB" sz="2200" dirty="0" smtClean="0"/>
              <a:t>ocial </a:t>
            </a:r>
            <a:r>
              <a:rPr lang="en-GB" sz="2200" dirty="0"/>
              <a:t>media management roles should be based on a number of criteria that includes, </a:t>
            </a:r>
            <a:r>
              <a:rPr lang="en-GB" sz="2200" dirty="0" smtClean="0"/>
              <a:t>individual’s ability </a:t>
            </a:r>
            <a:r>
              <a:rPr lang="en-GB" sz="2200" dirty="0"/>
              <a:t>to connect with people, listening skills, creative </a:t>
            </a:r>
            <a:r>
              <a:rPr lang="en-GB" sz="2200" dirty="0" smtClean="0"/>
              <a:t>mind-set, </a:t>
            </a:r>
            <a:r>
              <a:rPr lang="en-GB" sz="2200" dirty="0"/>
              <a:t>strategic </a:t>
            </a:r>
            <a:r>
              <a:rPr lang="en-GB" sz="2200" dirty="0" smtClean="0"/>
              <a:t>thinking.</a:t>
            </a:r>
            <a:endParaRPr lang="en-GB" sz="2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951" y="2857002"/>
            <a:ext cx="4081346" cy="1861418"/>
          </a:xfrm>
          <a:prstGeom prst="rect">
            <a:avLst/>
          </a:prstGeom>
        </p:spPr>
      </p:pic>
      <p:sp>
        <p:nvSpPr>
          <p:cNvPr id="7" name="Rectangle 6"/>
          <p:cNvSpPr/>
          <p:nvPr/>
        </p:nvSpPr>
        <p:spPr>
          <a:xfrm>
            <a:off x="1702346" y="4318310"/>
            <a:ext cx="899605" cy="400110"/>
          </a:xfrm>
          <a:prstGeom prst="rect">
            <a:avLst/>
          </a:prstGeom>
        </p:spPr>
        <p:txBody>
          <a:bodyPr wrap="none">
            <a:spAutoFit/>
          </a:bodyPr>
          <a:lstStyle/>
          <a:p>
            <a:r>
              <a:rPr lang="en-GB" sz="1000" dirty="0" smtClean="0">
                <a:solidFill>
                  <a:srgbClr val="432D2D"/>
                </a:solidFill>
                <a:latin typeface="Libre Franklin"/>
              </a:rPr>
              <a:t>Photo credit:</a:t>
            </a:r>
          </a:p>
          <a:p>
            <a:r>
              <a:rPr lang="en-GB" sz="1000" dirty="0" smtClean="0">
                <a:solidFill>
                  <a:srgbClr val="432D2D"/>
                </a:solidFill>
                <a:latin typeface="Libre Franklin"/>
              </a:rPr>
              <a:t>Joel </a:t>
            </a:r>
            <a:r>
              <a:rPr lang="en-GB" sz="1000" dirty="0">
                <a:solidFill>
                  <a:srgbClr val="432D2D"/>
                </a:solidFill>
                <a:latin typeface="Libre Franklin"/>
              </a:rPr>
              <a:t>Lee</a:t>
            </a:r>
            <a:endParaRPr lang="en-GB" sz="1000" dirty="0"/>
          </a:p>
        </p:txBody>
      </p:sp>
    </p:spTree>
    <p:extLst>
      <p:ext uri="{BB962C8B-B14F-4D97-AF65-F5344CB8AC3E}">
        <p14:creationId xmlns:p14="http://schemas.microsoft.com/office/powerpoint/2010/main" val="42353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861" y="516618"/>
            <a:ext cx="7015744" cy="523220"/>
          </a:xfrm>
          <a:prstGeom prst="rect">
            <a:avLst/>
          </a:prstGeom>
        </p:spPr>
        <p:txBody>
          <a:bodyPr wrap="square">
            <a:spAutoFit/>
          </a:bodyPr>
          <a:lstStyle/>
          <a:p>
            <a:r>
              <a:rPr lang="en-GB" sz="2800" dirty="0" smtClean="0">
                <a:latin typeface="Impact" panose="020B0806030902050204" pitchFamily="34" charset="0"/>
                <a:sym typeface="Helvetica Neue"/>
              </a:rPr>
              <a:t>FACEBOOK</a:t>
            </a:r>
            <a:endParaRPr lang="en-GB" sz="2400" dirty="0">
              <a:sym typeface="Helvetica Neue"/>
            </a:endParaRPr>
          </a:p>
        </p:txBody>
      </p:sp>
      <p:sp>
        <p:nvSpPr>
          <p:cNvPr id="4" name="TextBox 3"/>
          <p:cNvSpPr txBox="1"/>
          <p:nvPr/>
        </p:nvSpPr>
        <p:spPr>
          <a:xfrm>
            <a:off x="777920" y="1039838"/>
            <a:ext cx="6305265"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How </a:t>
            </a:r>
            <a:r>
              <a:rPr lang="en-GB" sz="2400" dirty="0"/>
              <a:t>do we use Facebook to drive engagement for church events or websites – How important is it to </a:t>
            </a:r>
            <a:r>
              <a:rPr lang="en-GB" sz="2400" dirty="0" smtClean="0"/>
              <a:t>‘promote’ </a:t>
            </a:r>
            <a:r>
              <a:rPr lang="en-GB" sz="2400" dirty="0"/>
              <a:t>ads? </a:t>
            </a:r>
          </a:p>
        </p:txBody>
      </p:sp>
      <p:sp>
        <p:nvSpPr>
          <p:cNvPr id="7" name="Rectangle 6"/>
          <p:cNvSpPr/>
          <p:nvPr/>
        </p:nvSpPr>
        <p:spPr>
          <a:xfrm>
            <a:off x="1393903" y="2251893"/>
            <a:ext cx="4572000" cy="2031325"/>
          </a:xfrm>
          <a:prstGeom prst="rect">
            <a:avLst/>
          </a:prstGeom>
        </p:spPr>
        <p:txBody>
          <a:bodyPr>
            <a:spAutoFit/>
          </a:bodyPr>
          <a:lstStyle/>
          <a:p>
            <a:pPr algn="l"/>
            <a:r>
              <a:rPr lang="en-GB" dirty="0">
                <a:solidFill>
                  <a:srgbClr val="222222"/>
                </a:solidFill>
                <a:latin typeface="arial" panose="020B0604020202020204" pitchFamily="34" charset="0"/>
              </a:rPr>
              <a:t>Step 1: </a:t>
            </a:r>
            <a:r>
              <a:rPr lang="en-GB" b="1" dirty="0">
                <a:solidFill>
                  <a:srgbClr val="222222"/>
                </a:solidFill>
                <a:latin typeface="arial" panose="020B0604020202020204" pitchFamily="34" charset="0"/>
              </a:rPr>
              <a:t>Post</a:t>
            </a:r>
            <a:r>
              <a:rPr lang="en-GB" dirty="0">
                <a:solidFill>
                  <a:srgbClr val="222222"/>
                </a:solidFill>
                <a:latin typeface="arial" panose="020B0604020202020204" pitchFamily="34" charset="0"/>
              </a:rPr>
              <a:t> engaging content. Create a new </a:t>
            </a:r>
            <a:r>
              <a:rPr lang="en-GB" b="1" dirty="0">
                <a:solidFill>
                  <a:srgbClr val="222222"/>
                </a:solidFill>
                <a:latin typeface="arial" panose="020B0604020202020204" pitchFamily="34" charset="0"/>
              </a:rPr>
              <a:t>post</a:t>
            </a:r>
            <a:r>
              <a:rPr lang="en-GB" dirty="0">
                <a:solidFill>
                  <a:srgbClr val="222222"/>
                </a:solidFill>
                <a:latin typeface="arial" panose="020B0604020202020204" pitchFamily="34" charset="0"/>
              </a:rPr>
              <a:t> or go to any </a:t>
            </a:r>
            <a:r>
              <a:rPr lang="en-GB" b="1" dirty="0">
                <a:solidFill>
                  <a:srgbClr val="222222"/>
                </a:solidFill>
                <a:latin typeface="arial" panose="020B0604020202020204" pitchFamily="34" charset="0"/>
              </a:rPr>
              <a:t>post</a:t>
            </a:r>
            <a:r>
              <a:rPr lang="en-GB" dirty="0">
                <a:solidFill>
                  <a:srgbClr val="222222"/>
                </a:solidFill>
                <a:latin typeface="arial" panose="020B0604020202020204" pitchFamily="34" charset="0"/>
              </a:rPr>
              <a:t> you've recently created on your </a:t>
            </a:r>
            <a:r>
              <a:rPr lang="en-GB" dirty="0" smtClean="0">
                <a:solidFill>
                  <a:srgbClr val="222222"/>
                </a:solidFill>
                <a:latin typeface="arial" panose="020B0604020202020204" pitchFamily="34" charset="0"/>
              </a:rPr>
              <a:t>Page/Timeline</a:t>
            </a:r>
            <a:r>
              <a:rPr lang="en-GB" dirty="0">
                <a:solidFill>
                  <a:srgbClr val="222222"/>
                </a:solidFill>
                <a:latin typeface="arial" panose="020B0604020202020204" pitchFamily="34" charset="0"/>
              </a:rPr>
              <a:t>. </a:t>
            </a:r>
            <a:r>
              <a:rPr lang="en-GB" dirty="0" smtClean="0">
                <a:solidFill>
                  <a:srgbClr val="222222"/>
                </a:solidFill>
                <a:latin typeface="arial" panose="020B0604020202020204" pitchFamily="34" charset="0"/>
              </a:rPr>
              <a:t>...</a:t>
            </a:r>
          </a:p>
          <a:p>
            <a:pPr algn="l"/>
            <a:r>
              <a:rPr lang="en-GB" dirty="0" smtClean="0">
                <a:solidFill>
                  <a:srgbClr val="222222"/>
                </a:solidFill>
                <a:latin typeface="arial" panose="020B0604020202020204" pitchFamily="34" charset="0"/>
              </a:rPr>
              <a:t>Step </a:t>
            </a:r>
            <a:r>
              <a:rPr lang="en-GB" dirty="0">
                <a:solidFill>
                  <a:srgbClr val="222222"/>
                </a:solidFill>
                <a:latin typeface="arial" panose="020B0604020202020204" pitchFamily="34" charset="0"/>
              </a:rPr>
              <a:t>2: Click </a:t>
            </a:r>
            <a:r>
              <a:rPr lang="en-GB" b="1" dirty="0">
                <a:solidFill>
                  <a:srgbClr val="222222"/>
                </a:solidFill>
                <a:latin typeface="arial" panose="020B0604020202020204" pitchFamily="34" charset="0"/>
              </a:rPr>
              <a:t>Boost Post</a:t>
            </a:r>
            <a:r>
              <a:rPr lang="en-GB" dirty="0">
                <a:solidFill>
                  <a:srgbClr val="222222"/>
                </a:solidFill>
                <a:latin typeface="arial" panose="020B0604020202020204" pitchFamily="34" charset="0"/>
              </a:rPr>
              <a:t>. </a:t>
            </a:r>
            <a:r>
              <a:rPr lang="en-GB" dirty="0" smtClean="0">
                <a:solidFill>
                  <a:srgbClr val="222222"/>
                </a:solidFill>
                <a:latin typeface="arial" panose="020B0604020202020204" pitchFamily="34" charset="0"/>
              </a:rPr>
              <a:t>...</a:t>
            </a:r>
          </a:p>
          <a:p>
            <a:pPr algn="l"/>
            <a:r>
              <a:rPr lang="en-GB" dirty="0" smtClean="0">
                <a:solidFill>
                  <a:srgbClr val="222222"/>
                </a:solidFill>
                <a:latin typeface="arial" panose="020B0604020202020204" pitchFamily="34" charset="0"/>
              </a:rPr>
              <a:t>Step </a:t>
            </a:r>
            <a:r>
              <a:rPr lang="en-GB" dirty="0">
                <a:solidFill>
                  <a:srgbClr val="222222"/>
                </a:solidFill>
                <a:latin typeface="arial" panose="020B0604020202020204" pitchFamily="34" charset="0"/>
              </a:rPr>
              <a:t>3: Choose your audience. ...</a:t>
            </a:r>
          </a:p>
          <a:p>
            <a:pPr algn="l"/>
            <a:r>
              <a:rPr lang="en-GB" dirty="0">
                <a:solidFill>
                  <a:srgbClr val="222222"/>
                </a:solidFill>
                <a:latin typeface="arial" panose="020B0604020202020204" pitchFamily="34" charset="0"/>
              </a:rPr>
              <a:t>Step 4: Choose your budget. ...</a:t>
            </a:r>
          </a:p>
          <a:p>
            <a:pPr algn="l"/>
            <a:r>
              <a:rPr lang="en-GB" dirty="0">
                <a:solidFill>
                  <a:srgbClr val="222222"/>
                </a:solidFill>
                <a:latin typeface="arial" panose="020B0604020202020204" pitchFamily="34" charset="0"/>
              </a:rPr>
              <a:t>Step 5: Set up your ad payment. ...</a:t>
            </a:r>
          </a:p>
          <a:p>
            <a:pPr algn="l"/>
            <a:r>
              <a:rPr lang="en-GB" dirty="0">
                <a:solidFill>
                  <a:srgbClr val="222222"/>
                </a:solidFill>
                <a:latin typeface="arial" panose="020B0604020202020204" pitchFamily="34" charset="0"/>
              </a:rPr>
              <a:t>Step 6: </a:t>
            </a:r>
            <a:r>
              <a:rPr lang="en-GB" b="1" dirty="0">
                <a:solidFill>
                  <a:srgbClr val="222222"/>
                </a:solidFill>
                <a:latin typeface="arial" panose="020B0604020202020204" pitchFamily="34" charset="0"/>
              </a:rPr>
              <a:t>Boost</a:t>
            </a:r>
            <a:r>
              <a:rPr lang="en-GB" dirty="0">
                <a:solidFill>
                  <a:srgbClr val="222222"/>
                </a:solidFill>
                <a:latin typeface="arial" panose="020B0604020202020204" pitchFamily="34" charset="0"/>
              </a:rPr>
              <a:t> your </a:t>
            </a:r>
            <a:r>
              <a:rPr lang="en-GB" b="1" dirty="0">
                <a:solidFill>
                  <a:srgbClr val="222222"/>
                </a:solidFill>
                <a:latin typeface="arial" panose="020B0604020202020204" pitchFamily="34" charset="0"/>
              </a:rPr>
              <a:t>post</a:t>
            </a:r>
            <a:r>
              <a:rPr lang="en-GB" dirty="0">
                <a:solidFill>
                  <a:srgbClr val="222222"/>
                </a:solidFill>
                <a:latin typeface="arial" panose="020B0604020202020204" pitchFamily="34" charset="0"/>
              </a:rPr>
              <a:t>. ...</a:t>
            </a:r>
          </a:p>
          <a:p>
            <a:pPr algn="l"/>
            <a:r>
              <a:rPr lang="en-GB" dirty="0">
                <a:solidFill>
                  <a:srgbClr val="222222"/>
                </a:solidFill>
                <a:latin typeface="arial" panose="020B0604020202020204" pitchFamily="34" charset="0"/>
              </a:rPr>
              <a:t>Step 7: Measure your results.</a:t>
            </a:r>
            <a:endParaRPr lang="en-GB" b="0" i="0" dirty="0">
              <a:solidFill>
                <a:srgbClr val="222222"/>
              </a:solidFill>
              <a:effectLst/>
              <a:latin typeface="arial" panose="020B0604020202020204" pitchFamily="34" charset="0"/>
            </a:endParaRPr>
          </a:p>
        </p:txBody>
      </p:sp>
      <p:sp>
        <p:nvSpPr>
          <p:cNvPr id="8" name="Rectangle 7"/>
          <p:cNvSpPr/>
          <p:nvPr/>
        </p:nvSpPr>
        <p:spPr>
          <a:xfrm>
            <a:off x="5097699" y="4294944"/>
            <a:ext cx="2055371" cy="307777"/>
          </a:xfrm>
          <a:prstGeom prst="rect">
            <a:avLst/>
          </a:prstGeom>
        </p:spPr>
        <p:txBody>
          <a:bodyPr wrap="none">
            <a:spAutoFit/>
          </a:bodyPr>
          <a:lstStyle/>
          <a:p>
            <a:r>
              <a:rPr lang="en-GB" dirty="0"/>
              <a:t> Facebook for Business</a:t>
            </a:r>
          </a:p>
        </p:txBody>
      </p:sp>
    </p:spTree>
    <p:extLst>
      <p:ext uri="{BB962C8B-B14F-4D97-AF65-F5344CB8AC3E}">
        <p14:creationId xmlns:p14="http://schemas.microsoft.com/office/powerpoint/2010/main" val="377580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861" y="516618"/>
            <a:ext cx="7015744" cy="523220"/>
          </a:xfrm>
          <a:prstGeom prst="rect">
            <a:avLst/>
          </a:prstGeom>
        </p:spPr>
        <p:txBody>
          <a:bodyPr wrap="square">
            <a:spAutoFit/>
          </a:bodyPr>
          <a:lstStyle/>
          <a:p>
            <a:r>
              <a:rPr lang="en-GB" sz="2800" dirty="0" smtClean="0">
                <a:latin typeface="Impact" panose="020B0806030902050204" pitchFamily="34" charset="0"/>
                <a:sym typeface="Helvetica Neue"/>
              </a:rPr>
              <a:t>TWITTER</a:t>
            </a:r>
            <a:endParaRPr lang="en-GB" sz="2400" dirty="0">
              <a:sym typeface="Helvetica Neue"/>
            </a:endParaRPr>
          </a:p>
        </p:txBody>
      </p:sp>
      <p:sp>
        <p:nvSpPr>
          <p:cNvPr id="4" name="TextBox 3"/>
          <p:cNvSpPr txBox="1"/>
          <p:nvPr/>
        </p:nvSpPr>
        <p:spPr>
          <a:xfrm>
            <a:off x="777920" y="1039838"/>
            <a:ext cx="6305265"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How </a:t>
            </a:r>
            <a:r>
              <a:rPr lang="en-GB" sz="2400" dirty="0"/>
              <a:t>do we use </a:t>
            </a:r>
            <a:r>
              <a:rPr lang="en-GB" sz="2400" dirty="0" smtClean="0"/>
              <a:t>Twitter to </a:t>
            </a:r>
            <a:r>
              <a:rPr lang="en-GB" sz="2400" dirty="0"/>
              <a:t>drive engagement for church events or websites – How important is it to </a:t>
            </a:r>
            <a:r>
              <a:rPr lang="en-GB" sz="2400" dirty="0" smtClean="0"/>
              <a:t>‘promote’ </a:t>
            </a:r>
            <a:r>
              <a:rPr lang="en-GB" sz="2400" dirty="0"/>
              <a:t>ads? </a:t>
            </a:r>
          </a:p>
        </p:txBody>
      </p:sp>
      <p:sp>
        <p:nvSpPr>
          <p:cNvPr id="7" name="Rectangle 6"/>
          <p:cNvSpPr/>
          <p:nvPr/>
        </p:nvSpPr>
        <p:spPr>
          <a:xfrm>
            <a:off x="1393903" y="2251893"/>
            <a:ext cx="4572000" cy="1815882"/>
          </a:xfrm>
          <a:prstGeom prst="rect">
            <a:avLst/>
          </a:prstGeom>
        </p:spPr>
        <p:txBody>
          <a:bodyPr>
            <a:spAutoFit/>
          </a:bodyPr>
          <a:lstStyle/>
          <a:p>
            <a:r>
              <a:rPr lang="en-GB" dirty="0"/>
              <a:t>Choose a Tweet to </a:t>
            </a:r>
            <a:r>
              <a:rPr lang="en-GB" b="1" dirty="0"/>
              <a:t>promote</a:t>
            </a:r>
            <a:r>
              <a:rPr lang="en-GB" dirty="0"/>
              <a:t>. Click on the activity icon for any Tweet in your timeline, on your mobile phone or from your computer. ...</a:t>
            </a:r>
          </a:p>
          <a:p>
            <a:pPr marL="285750" indent="-285750">
              <a:buFont typeface="Arial" panose="020B0604020202020204" pitchFamily="34" charset="0"/>
              <a:buChar char="•"/>
            </a:pPr>
            <a:r>
              <a:rPr lang="en-GB" dirty="0"/>
              <a:t>Click on “</a:t>
            </a:r>
            <a:r>
              <a:rPr lang="en-GB" b="1" dirty="0"/>
              <a:t>Promote</a:t>
            </a:r>
            <a:r>
              <a:rPr lang="en-GB" dirty="0"/>
              <a:t> this Tweet"</a:t>
            </a:r>
          </a:p>
          <a:p>
            <a:pPr marL="285750" indent="-285750">
              <a:buFont typeface="Arial" panose="020B0604020202020204" pitchFamily="34" charset="0"/>
              <a:buChar char="•"/>
            </a:pPr>
            <a:r>
              <a:rPr lang="en-GB" dirty="0"/>
              <a:t>Select the location you'd like to target. ...</a:t>
            </a:r>
          </a:p>
          <a:p>
            <a:pPr marL="285750" indent="-285750">
              <a:buFont typeface="Arial" panose="020B0604020202020204" pitchFamily="34" charset="0"/>
              <a:buChar char="•"/>
            </a:pPr>
            <a:r>
              <a:rPr lang="en-GB" dirty="0"/>
              <a:t>Select your budget. ...</a:t>
            </a:r>
          </a:p>
          <a:p>
            <a:pPr marL="285750" indent="-285750">
              <a:buFont typeface="Arial" panose="020B0604020202020204" pitchFamily="34" charset="0"/>
              <a:buChar char="•"/>
            </a:pPr>
            <a:r>
              <a:rPr lang="en-GB" dirty="0"/>
              <a:t>Confirm your spend.</a:t>
            </a:r>
          </a:p>
          <a:p>
            <a:pPr marL="285750" indent="-285750" algn="l">
              <a:buFont typeface="Arial" panose="020B0604020202020204" pitchFamily="34" charset="0"/>
              <a:buChar char="•"/>
            </a:pPr>
            <a:r>
              <a:rPr lang="en-GB" dirty="0" smtClean="0">
                <a:solidFill>
                  <a:srgbClr val="222222"/>
                </a:solidFill>
                <a:latin typeface="arial" panose="020B0604020202020204" pitchFamily="34" charset="0"/>
              </a:rPr>
              <a:t>Measure </a:t>
            </a:r>
            <a:r>
              <a:rPr lang="en-GB" dirty="0">
                <a:solidFill>
                  <a:srgbClr val="222222"/>
                </a:solidFill>
                <a:latin typeface="arial" panose="020B0604020202020204" pitchFamily="34" charset="0"/>
              </a:rPr>
              <a:t>your results.</a:t>
            </a:r>
            <a:endParaRPr lang="en-GB" b="0" i="0" dirty="0">
              <a:solidFill>
                <a:srgbClr val="222222"/>
              </a:solidFill>
              <a:effectLst/>
              <a:latin typeface="arial" panose="020B0604020202020204" pitchFamily="34" charset="0"/>
            </a:endParaRPr>
          </a:p>
        </p:txBody>
      </p:sp>
      <p:sp>
        <p:nvSpPr>
          <p:cNvPr id="8" name="Rectangle 7"/>
          <p:cNvSpPr/>
          <p:nvPr/>
        </p:nvSpPr>
        <p:spPr>
          <a:xfrm>
            <a:off x="5097699" y="4294944"/>
            <a:ext cx="2055371" cy="307777"/>
          </a:xfrm>
          <a:prstGeom prst="rect">
            <a:avLst/>
          </a:prstGeom>
        </p:spPr>
        <p:txBody>
          <a:bodyPr wrap="none">
            <a:spAutoFit/>
          </a:bodyPr>
          <a:lstStyle/>
          <a:p>
            <a:r>
              <a:rPr lang="en-GB" dirty="0"/>
              <a:t> Facebook for Business</a:t>
            </a:r>
          </a:p>
        </p:txBody>
      </p:sp>
    </p:spTree>
    <p:extLst>
      <p:ext uri="{BB962C8B-B14F-4D97-AF65-F5344CB8AC3E}">
        <p14:creationId xmlns:p14="http://schemas.microsoft.com/office/powerpoint/2010/main" val="134848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861" y="516618"/>
            <a:ext cx="7015744" cy="523220"/>
          </a:xfrm>
          <a:prstGeom prst="rect">
            <a:avLst/>
          </a:prstGeom>
        </p:spPr>
        <p:txBody>
          <a:bodyPr wrap="square">
            <a:spAutoFit/>
          </a:bodyPr>
          <a:lstStyle/>
          <a:p>
            <a:r>
              <a:rPr lang="en-GB" sz="2800" dirty="0" smtClean="0">
                <a:latin typeface="Impact" panose="020B0806030902050204" pitchFamily="34" charset="0"/>
                <a:sym typeface="Helvetica Neue"/>
              </a:rPr>
              <a:t>OTHER PLATFORMS</a:t>
            </a:r>
            <a:endParaRPr lang="en-GB" sz="2400" dirty="0">
              <a:sym typeface="Helvetica Neue"/>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242" y="1039838"/>
            <a:ext cx="5551217" cy="3706159"/>
          </a:xfrm>
          <a:prstGeom prst="rect">
            <a:avLst/>
          </a:prstGeom>
        </p:spPr>
      </p:pic>
    </p:spTree>
    <p:extLst>
      <p:ext uri="{BB962C8B-B14F-4D97-AF65-F5344CB8AC3E}">
        <p14:creationId xmlns:p14="http://schemas.microsoft.com/office/powerpoint/2010/main" val="344836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94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861" y="516618"/>
            <a:ext cx="7015744" cy="523220"/>
          </a:xfrm>
          <a:prstGeom prst="rect">
            <a:avLst/>
          </a:prstGeom>
        </p:spPr>
        <p:txBody>
          <a:bodyPr wrap="square">
            <a:spAutoFit/>
          </a:bodyPr>
          <a:lstStyle/>
          <a:p>
            <a:r>
              <a:rPr lang="en-GB" sz="2800" dirty="0" smtClean="0">
                <a:latin typeface="Impact" panose="020B0806030902050204" pitchFamily="34" charset="0"/>
                <a:sym typeface="Helvetica Neue"/>
              </a:rPr>
              <a:t>FROM SERMON TO SOCIAL MEDIA</a:t>
            </a:r>
            <a:endParaRPr lang="en-GB" sz="2400" dirty="0">
              <a:sym typeface="Helvetica Neue"/>
            </a:endParaRPr>
          </a:p>
        </p:txBody>
      </p:sp>
      <p:sp>
        <p:nvSpPr>
          <p:cNvPr id="4" name="TextBox 3"/>
          <p:cNvSpPr txBox="1"/>
          <p:nvPr/>
        </p:nvSpPr>
        <p:spPr>
          <a:xfrm>
            <a:off x="648861" y="1039838"/>
            <a:ext cx="6305265"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What is your goal?</a:t>
            </a:r>
          </a:p>
          <a:p>
            <a:pPr marL="342900" indent="-342900">
              <a:buFont typeface="Arial" panose="020B0604020202020204" pitchFamily="34" charset="0"/>
              <a:buChar char="•"/>
            </a:pPr>
            <a:r>
              <a:rPr lang="en-GB" sz="2400" dirty="0" smtClean="0"/>
              <a:t>What behaviour/action would you like to achieve?</a:t>
            </a:r>
          </a:p>
          <a:p>
            <a:r>
              <a:rPr lang="en-GB" sz="2400" dirty="0" smtClean="0">
                <a:solidFill>
                  <a:srgbClr val="FF0000"/>
                </a:solidFill>
              </a:rPr>
              <a:t>Live streaming</a:t>
            </a:r>
          </a:p>
          <a:p>
            <a:pPr marL="342900" indent="-342900">
              <a:buFont typeface="Wingdings" panose="05000000000000000000" pitchFamily="2" charset="2"/>
              <a:buChar char="Ø"/>
            </a:pPr>
            <a:r>
              <a:rPr lang="en-GB" sz="2400" dirty="0" smtClean="0"/>
              <a:t>Simultaneously record </a:t>
            </a:r>
            <a:r>
              <a:rPr lang="en-GB" sz="2400" dirty="0"/>
              <a:t>and broadcast in real time to the viewer</a:t>
            </a:r>
            <a:r>
              <a:rPr lang="en-GB" sz="2400" dirty="0" smtClean="0"/>
              <a:t>.</a:t>
            </a:r>
            <a:endParaRPr lang="en-GB" sz="2400" dirty="0"/>
          </a:p>
          <a:p>
            <a:r>
              <a:rPr lang="en-GB" sz="2400" dirty="0" smtClean="0">
                <a:solidFill>
                  <a:srgbClr val="FF0000"/>
                </a:solidFill>
              </a:rPr>
              <a:t>Sermon summary</a:t>
            </a:r>
          </a:p>
          <a:p>
            <a:pPr marL="342900" indent="-342900">
              <a:buFont typeface="Wingdings" panose="05000000000000000000" pitchFamily="2" charset="2"/>
              <a:buChar char="Ø"/>
            </a:pPr>
            <a:r>
              <a:rPr lang="en-GB" sz="2400" dirty="0" smtClean="0"/>
              <a:t>A concise version to the weekly sermon done in text and posted to SM platforms/website</a:t>
            </a:r>
          </a:p>
        </p:txBody>
      </p:sp>
    </p:spTree>
    <p:extLst>
      <p:ext uri="{BB962C8B-B14F-4D97-AF65-F5344CB8AC3E}">
        <p14:creationId xmlns:p14="http://schemas.microsoft.com/office/powerpoint/2010/main" val="696173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861" y="516618"/>
            <a:ext cx="7015744" cy="523220"/>
          </a:xfrm>
          <a:prstGeom prst="rect">
            <a:avLst/>
          </a:prstGeom>
        </p:spPr>
        <p:txBody>
          <a:bodyPr wrap="square">
            <a:spAutoFit/>
          </a:bodyPr>
          <a:lstStyle/>
          <a:p>
            <a:r>
              <a:rPr lang="en-GB" sz="2800" dirty="0" smtClean="0">
                <a:latin typeface="Impact" panose="020B0806030902050204" pitchFamily="34" charset="0"/>
                <a:sym typeface="Helvetica Neue"/>
              </a:rPr>
              <a:t>FROM SERMON TO SOCIAL MEDIA</a:t>
            </a:r>
            <a:endParaRPr lang="en-GB" sz="2400" dirty="0">
              <a:sym typeface="Helvetica Neue"/>
            </a:endParaRPr>
          </a:p>
        </p:txBody>
      </p:sp>
      <p:sp>
        <p:nvSpPr>
          <p:cNvPr id="4" name="TextBox 3"/>
          <p:cNvSpPr txBox="1"/>
          <p:nvPr/>
        </p:nvSpPr>
        <p:spPr>
          <a:xfrm>
            <a:off x="648861" y="1039838"/>
            <a:ext cx="6305265" cy="2677656"/>
          </a:xfrm>
          <a:prstGeom prst="rect">
            <a:avLst/>
          </a:prstGeom>
          <a:noFill/>
        </p:spPr>
        <p:txBody>
          <a:bodyPr wrap="square" rtlCol="0">
            <a:spAutoFit/>
          </a:bodyPr>
          <a:lstStyle/>
          <a:p>
            <a:r>
              <a:rPr lang="en-GB" sz="2400" dirty="0" smtClean="0"/>
              <a:t>Get the conversation going or keep </a:t>
            </a:r>
            <a:r>
              <a:rPr lang="en-GB" sz="2400" dirty="0"/>
              <a:t>the conversation going from Sunday’s </a:t>
            </a:r>
            <a:r>
              <a:rPr lang="en-GB" sz="2400" dirty="0" smtClean="0"/>
              <a:t>message. </a:t>
            </a:r>
          </a:p>
          <a:p>
            <a:endParaRPr lang="en-GB" sz="2400" dirty="0"/>
          </a:p>
          <a:p>
            <a:pPr marL="342900" indent="-342900">
              <a:buFont typeface="Arial" panose="020B0604020202020204" pitchFamily="34" charset="0"/>
              <a:buChar char="•"/>
            </a:pPr>
            <a:r>
              <a:rPr lang="en-GB" sz="2400" dirty="0" smtClean="0"/>
              <a:t>Ask questions </a:t>
            </a:r>
            <a:r>
              <a:rPr lang="en-GB" sz="2400" dirty="0"/>
              <a:t>to tease the idea of the upcoming sermon you’re </a:t>
            </a:r>
            <a:r>
              <a:rPr lang="en-GB" sz="2400" dirty="0" smtClean="0"/>
              <a:t>preparing</a:t>
            </a:r>
          </a:p>
          <a:p>
            <a:pPr marL="342900" indent="-342900">
              <a:buFont typeface="Arial" panose="020B0604020202020204" pitchFamily="34" charset="0"/>
              <a:buChar char="•"/>
            </a:pPr>
            <a:r>
              <a:rPr lang="en-GB" sz="2400" dirty="0"/>
              <a:t>S</a:t>
            </a:r>
            <a:r>
              <a:rPr lang="en-GB" sz="2400" dirty="0" smtClean="0"/>
              <a:t>tart </a:t>
            </a:r>
            <a:r>
              <a:rPr lang="en-GB" sz="2400" dirty="0"/>
              <a:t>a dialogue to involve your congregation in your sermon preparation.</a:t>
            </a:r>
          </a:p>
        </p:txBody>
      </p:sp>
    </p:spTree>
    <p:extLst>
      <p:ext uri="{BB962C8B-B14F-4D97-AF65-F5344CB8AC3E}">
        <p14:creationId xmlns:p14="http://schemas.microsoft.com/office/powerpoint/2010/main" val="24274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81" y="244971"/>
            <a:ext cx="5669071" cy="4200649"/>
          </a:xfrm>
          <a:prstGeom prst="rect">
            <a:avLst/>
          </a:prstGeom>
        </p:spPr>
      </p:pic>
    </p:spTree>
    <p:extLst>
      <p:ext uri="{BB962C8B-B14F-4D97-AF65-F5344CB8AC3E}">
        <p14:creationId xmlns:p14="http://schemas.microsoft.com/office/powerpoint/2010/main" val="225364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1429" y="224787"/>
            <a:ext cx="5830620" cy="1815882"/>
          </a:xfrm>
          <a:prstGeom prst="rect">
            <a:avLst/>
          </a:prstGeom>
        </p:spPr>
        <p:txBody>
          <a:bodyPr wrap="square">
            <a:spAutoFit/>
          </a:bodyPr>
          <a:lstStyle/>
          <a:p>
            <a:r>
              <a:rPr lang="en-GB" b="1" dirty="0" smtClean="0">
                <a:solidFill>
                  <a:srgbClr val="333333"/>
                </a:solidFill>
                <a:latin typeface="Arial" panose="020B0604020202020204" pitchFamily="34" charset="0"/>
                <a:cs typeface="Arial" panose="020B0604020202020204" pitchFamily="34" charset="0"/>
              </a:rPr>
              <a:t>Scenario 1: </a:t>
            </a:r>
            <a:r>
              <a:rPr lang="en-GB" dirty="0" smtClean="0">
                <a:solidFill>
                  <a:srgbClr val="333333"/>
                </a:solidFill>
                <a:latin typeface="Arial" panose="020B0604020202020204" pitchFamily="34" charset="0"/>
                <a:cs typeface="Arial" panose="020B0604020202020204" pitchFamily="34" charset="0"/>
              </a:rPr>
              <a:t>Church A located in rural community of Tomato Sauce. </a:t>
            </a:r>
          </a:p>
          <a:p>
            <a:r>
              <a:rPr lang="en-GB" dirty="0" smtClean="0">
                <a:solidFill>
                  <a:srgbClr val="333333"/>
                </a:solidFill>
                <a:latin typeface="Arial" panose="020B0604020202020204" pitchFamily="34" charset="0"/>
                <a:cs typeface="Arial" panose="020B0604020202020204" pitchFamily="34" charset="0"/>
              </a:rPr>
              <a:t>Population: 100,000</a:t>
            </a:r>
          </a:p>
          <a:p>
            <a:r>
              <a:rPr lang="en-GB" dirty="0" smtClean="0">
                <a:solidFill>
                  <a:srgbClr val="333333"/>
                </a:solidFill>
                <a:latin typeface="Arial" panose="020B0604020202020204" pitchFamily="34" charset="0"/>
                <a:cs typeface="Arial" panose="020B0604020202020204" pitchFamily="34" charset="0"/>
              </a:rPr>
              <a:t>Population SM presence: FB / IG / Twitter</a:t>
            </a:r>
          </a:p>
          <a:p>
            <a:r>
              <a:rPr lang="en-GB" i="1" dirty="0" smtClean="0">
                <a:solidFill>
                  <a:srgbClr val="333333"/>
                </a:solidFill>
                <a:latin typeface="Arial" panose="020B0604020202020204" pitchFamily="34" charset="0"/>
                <a:cs typeface="Arial" panose="020B0604020202020204" pitchFamily="34" charset="0"/>
              </a:rPr>
              <a:t>Church </a:t>
            </a:r>
            <a:r>
              <a:rPr lang="en-GB" i="1" dirty="0">
                <a:solidFill>
                  <a:srgbClr val="333333"/>
                </a:solidFill>
                <a:latin typeface="Arial" panose="020B0604020202020204" pitchFamily="34" charset="0"/>
                <a:cs typeface="Arial" panose="020B0604020202020204" pitchFamily="34" charset="0"/>
              </a:rPr>
              <a:t>A’s SM presence: Website and FB. </a:t>
            </a:r>
          </a:p>
          <a:p>
            <a:r>
              <a:rPr lang="en-GB" dirty="0">
                <a:solidFill>
                  <a:srgbClr val="333333"/>
                </a:solidFill>
                <a:latin typeface="Arial" panose="020B0604020202020204" pitchFamily="34" charset="0"/>
                <a:cs typeface="Arial" panose="020B0604020202020204" pitchFamily="34" charset="0"/>
              </a:rPr>
              <a:t>Demographic: 55% youth and young adults (Age range 20-45)</a:t>
            </a:r>
          </a:p>
          <a:p>
            <a:r>
              <a:rPr lang="en-GB" dirty="0" smtClean="0">
                <a:solidFill>
                  <a:srgbClr val="333333"/>
                </a:solidFill>
                <a:latin typeface="Arial" panose="020B0604020202020204" pitchFamily="34" charset="0"/>
                <a:cs typeface="Arial" panose="020B0604020202020204" pitchFamily="34" charset="0"/>
              </a:rPr>
              <a:t>Target demographic</a:t>
            </a:r>
            <a:r>
              <a:rPr lang="en-GB" dirty="0">
                <a:solidFill>
                  <a:srgbClr val="333333"/>
                </a:solidFill>
                <a:latin typeface="Arial" panose="020B0604020202020204" pitchFamily="34" charset="0"/>
                <a:cs typeface="Arial" panose="020B0604020202020204" pitchFamily="34" charset="0"/>
              </a:rPr>
              <a:t>: 55% youth and young adults (Age range 20-45)</a:t>
            </a:r>
          </a:p>
          <a:p>
            <a:r>
              <a:rPr lang="en-GB" dirty="0" smtClean="0">
                <a:solidFill>
                  <a:srgbClr val="FF0000"/>
                </a:solidFill>
                <a:latin typeface="Arial" panose="020B0604020202020204" pitchFamily="34" charset="0"/>
                <a:cs typeface="Arial" panose="020B0604020202020204" pitchFamily="34" charset="0"/>
              </a:rPr>
              <a:t>Church </a:t>
            </a:r>
            <a:r>
              <a:rPr lang="en-GB" dirty="0">
                <a:solidFill>
                  <a:srgbClr val="FF0000"/>
                </a:solidFill>
                <a:latin typeface="Arial" panose="020B0604020202020204" pitchFamily="34" charset="0"/>
                <a:cs typeface="Arial" panose="020B0604020202020204" pitchFamily="34" charset="0"/>
              </a:rPr>
              <a:t>A’s Youth Fellowship is hosting a valentine dinner. Draft a strategy using social media for promoting the event</a:t>
            </a:r>
            <a:r>
              <a:rPr lang="en-GB" dirty="0" smtClean="0">
                <a:solidFill>
                  <a:srgbClr val="FF0000"/>
                </a:solidFill>
                <a:latin typeface="Arial" panose="020B0604020202020204" pitchFamily="34" charset="0"/>
                <a:cs typeface="Arial" panose="020B0604020202020204" pitchFamily="34" charset="0"/>
              </a:rPr>
              <a:t>.</a:t>
            </a:r>
            <a:endParaRPr lang="en-GB"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711429" y="2362105"/>
            <a:ext cx="5830620" cy="2246769"/>
          </a:xfrm>
          <a:prstGeom prst="rect">
            <a:avLst/>
          </a:prstGeom>
        </p:spPr>
        <p:txBody>
          <a:bodyPr wrap="square">
            <a:spAutoFit/>
          </a:bodyPr>
          <a:lstStyle/>
          <a:p>
            <a:r>
              <a:rPr lang="en-GB" b="1" dirty="0" smtClean="0">
                <a:solidFill>
                  <a:srgbClr val="333333"/>
                </a:solidFill>
                <a:latin typeface="Arial" panose="020B0604020202020204" pitchFamily="34" charset="0"/>
                <a:cs typeface="Arial" panose="020B0604020202020204" pitchFamily="34" charset="0"/>
              </a:rPr>
              <a:t>Scenario 2: </a:t>
            </a:r>
            <a:r>
              <a:rPr lang="en-GB" dirty="0" smtClean="0">
                <a:solidFill>
                  <a:srgbClr val="333333"/>
                </a:solidFill>
                <a:latin typeface="Arial" panose="020B0604020202020204" pitchFamily="34" charset="0"/>
                <a:cs typeface="Arial" panose="020B0604020202020204" pitchFamily="34" charset="0"/>
              </a:rPr>
              <a:t>Church Blessed B located in suburban community of Prune Juice. Population: 300,000</a:t>
            </a:r>
          </a:p>
          <a:p>
            <a:r>
              <a:rPr lang="en-GB" dirty="0" smtClean="0">
                <a:solidFill>
                  <a:srgbClr val="333333"/>
                </a:solidFill>
                <a:latin typeface="Arial" panose="020B0604020202020204" pitchFamily="34" charset="0"/>
                <a:cs typeface="Arial" panose="020B0604020202020204" pitchFamily="34" charset="0"/>
              </a:rPr>
              <a:t>Population SM presence: FB / IG / Twitter / Blog sites </a:t>
            </a:r>
          </a:p>
          <a:p>
            <a:r>
              <a:rPr lang="en-GB" dirty="0" smtClean="0">
                <a:solidFill>
                  <a:srgbClr val="333333"/>
                </a:solidFill>
                <a:latin typeface="Arial" panose="020B0604020202020204" pitchFamily="34" charset="0"/>
                <a:cs typeface="Arial" panose="020B0604020202020204" pitchFamily="34" charset="0"/>
              </a:rPr>
              <a:t>Demographic: 35% young adults (Age range 20-39), 15% Adults </a:t>
            </a:r>
            <a:r>
              <a:rPr lang="en-GB" dirty="0">
                <a:solidFill>
                  <a:srgbClr val="333333"/>
                </a:solidFill>
                <a:latin typeface="Arial" panose="020B0604020202020204" pitchFamily="34" charset="0"/>
                <a:cs typeface="Arial" panose="020B0604020202020204" pitchFamily="34" charset="0"/>
              </a:rPr>
              <a:t>(</a:t>
            </a:r>
            <a:r>
              <a:rPr lang="en-GB" dirty="0" smtClean="0">
                <a:solidFill>
                  <a:srgbClr val="333333"/>
                </a:solidFill>
                <a:latin typeface="Arial" panose="020B0604020202020204" pitchFamily="34" charset="0"/>
                <a:cs typeface="Arial" panose="020B0604020202020204" pitchFamily="34" charset="0"/>
              </a:rPr>
              <a:t>40-55), 25% seniors, 15% teenagers, 10% children under 13</a:t>
            </a:r>
          </a:p>
          <a:p>
            <a:r>
              <a:rPr lang="en-GB" dirty="0" smtClean="0">
                <a:solidFill>
                  <a:srgbClr val="333333"/>
                </a:solidFill>
                <a:latin typeface="Arial" panose="020B0604020202020204" pitchFamily="34" charset="0"/>
                <a:cs typeface="Arial" panose="020B0604020202020204" pitchFamily="34" charset="0"/>
              </a:rPr>
              <a:t>Church </a:t>
            </a:r>
            <a:r>
              <a:rPr lang="en-GB" dirty="0">
                <a:solidFill>
                  <a:srgbClr val="333333"/>
                </a:solidFill>
                <a:latin typeface="Arial" panose="020B0604020202020204" pitchFamily="34" charset="0"/>
                <a:cs typeface="Arial" panose="020B0604020202020204" pitchFamily="34" charset="0"/>
              </a:rPr>
              <a:t>Blessed B’s SM presence: Website and FB. </a:t>
            </a:r>
          </a:p>
          <a:p>
            <a:r>
              <a:rPr lang="en-GB" dirty="0" smtClean="0">
                <a:solidFill>
                  <a:srgbClr val="FF0000"/>
                </a:solidFill>
                <a:latin typeface="Arial" panose="020B0604020202020204" pitchFamily="34" charset="0"/>
                <a:cs typeface="Arial" panose="020B0604020202020204" pitchFamily="34" charset="0"/>
              </a:rPr>
              <a:t>Church Blessed B has a high rate of young adult members entering University, located in the heart of the city, resulting in low church attendance. Draft </a:t>
            </a:r>
            <a:r>
              <a:rPr lang="en-GB" dirty="0">
                <a:solidFill>
                  <a:srgbClr val="FF0000"/>
                </a:solidFill>
                <a:latin typeface="Arial" panose="020B0604020202020204" pitchFamily="34" charset="0"/>
                <a:cs typeface="Arial" panose="020B0604020202020204" pitchFamily="34" charset="0"/>
              </a:rPr>
              <a:t>a strategy using social </a:t>
            </a:r>
            <a:r>
              <a:rPr lang="en-GB" dirty="0" smtClean="0">
                <a:solidFill>
                  <a:srgbClr val="FF0000"/>
                </a:solidFill>
                <a:latin typeface="Arial" panose="020B0604020202020204" pitchFamily="34" charset="0"/>
                <a:cs typeface="Arial" panose="020B0604020202020204" pitchFamily="34" charset="0"/>
              </a:rPr>
              <a:t>media, showing how to engage/reach this audience type.</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53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1429" y="224787"/>
            <a:ext cx="5830620" cy="2031325"/>
          </a:xfrm>
          <a:prstGeom prst="rect">
            <a:avLst/>
          </a:prstGeom>
        </p:spPr>
        <p:txBody>
          <a:bodyPr wrap="square">
            <a:spAutoFit/>
          </a:bodyPr>
          <a:lstStyle/>
          <a:p>
            <a:r>
              <a:rPr lang="en-GB" b="1" dirty="0" smtClean="0">
                <a:solidFill>
                  <a:srgbClr val="333333"/>
                </a:solidFill>
                <a:latin typeface="Arial" panose="020B0604020202020204" pitchFamily="34" charset="0"/>
                <a:cs typeface="Arial" panose="020B0604020202020204" pitchFamily="34" charset="0"/>
              </a:rPr>
              <a:t>Scenario 3: </a:t>
            </a:r>
            <a:r>
              <a:rPr lang="en-GB" dirty="0" smtClean="0">
                <a:solidFill>
                  <a:srgbClr val="333333"/>
                </a:solidFill>
                <a:latin typeface="Arial" panose="020B0604020202020204" pitchFamily="34" charset="0"/>
                <a:cs typeface="Arial" panose="020B0604020202020204" pitchFamily="34" charset="0"/>
              </a:rPr>
              <a:t>Church M is located in the town of Orange Marmalade. </a:t>
            </a:r>
          </a:p>
          <a:p>
            <a:r>
              <a:rPr lang="en-GB" dirty="0" smtClean="0">
                <a:solidFill>
                  <a:srgbClr val="333333"/>
                </a:solidFill>
                <a:latin typeface="Arial" panose="020B0604020202020204" pitchFamily="34" charset="0"/>
                <a:cs typeface="Arial" panose="020B0604020202020204" pitchFamily="34" charset="0"/>
              </a:rPr>
              <a:t>Population: 375,000</a:t>
            </a:r>
          </a:p>
          <a:p>
            <a:r>
              <a:rPr lang="en-GB" dirty="0" smtClean="0">
                <a:solidFill>
                  <a:srgbClr val="333333"/>
                </a:solidFill>
                <a:latin typeface="Arial" panose="020B0604020202020204" pitchFamily="34" charset="0"/>
                <a:cs typeface="Arial" panose="020B0604020202020204" pitchFamily="34" charset="0"/>
              </a:rPr>
              <a:t>Population SM presence: FB / IG / Twitter /blog page</a:t>
            </a:r>
          </a:p>
          <a:p>
            <a:r>
              <a:rPr lang="en-GB" dirty="0">
                <a:solidFill>
                  <a:srgbClr val="333333"/>
                </a:solidFill>
                <a:latin typeface="Arial" panose="020B0604020202020204" pitchFamily="34" charset="0"/>
                <a:cs typeface="Arial" panose="020B0604020202020204" pitchFamily="34" charset="0"/>
              </a:rPr>
              <a:t>Demographic: 35% young adults (Age range 20-39), 15% Adults (40-55), 25% seniors, 15% teenagers, 10% children under 13</a:t>
            </a:r>
          </a:p>
          <a:p>
            <a:r>
              <a:rPr lang="en-GB" i="1" dirty="0" smtClean="0">
                <a:solidFill>
                  <a:srgbClr val="333333"/>
                </a:solidFill>
                <a:latin typeface="Arial" panose="020B0604020202020204" pitchFamily="34" charset="0"/>
                <a:cs typeface="Arial" panose="020B0604020202020204" pitchFamily="34" charset="0"/>
              </a:rPr>
              <a:t>Church M’s </a:t>
            </a:r>
            <a:r>
              <a:rPr lang="en-GB" i="1" dirty="0">
                <a:solidFill>
                  <a:srgbClr val="333333"/>
                </a:solidFill>
                <a:latin typeface="Arial" panose="020B0604020202020204" pitchFamily="34" charset="0"/>
                <a:cs typeface="Arial" panose="020B0604020202020204" pitchFamily="34" charset="0"/>
              </a:rPr>
              <a:t>SM presence: Website and FB. </a:t>
            </a:r>
          </a:p>
          <a:p>
            <a:r>
              <a:rPr lang="en-GB" dirty="0" smtClean="0">
                <a:solidFill>
                  <a:srgbClr val="FF0000"/>
                </a:solidFill>
                <a:latin typeface="Arial" panose="020B0604020202020204" pitchFamily="34" charset="0"/>
                <a:cs typeface="Arial" panose="020B0604020202020204" pitchFamily="34" charset="0"/>
              </a:rPr>
              <a:t>Church M’s multimedia ministry has launched their live streaming of Sunday sermons and a new Instagram page. </a:t>
            </a:r>
            <a:r>
              <a:rPr lang="en-GB" dirty="0">
                <a:solidFill>
                  <a:srgbClr val="FF0000"/>
                </a:solidFill>
                <a:latin typeface="Arial" panose="020B0604020202020204" pitchFamily="34" charset="0"/>
                <a:cs typeface="Arial" panose="020B0604020202020204" pitchFamily="34" charset="0"/>
              </a:rPr>
              <a:t>Draft a strategy using social media for promoting </a:t>
            </a:r>
            <a:r>
              <a:rPr lang="en-GB" dirty="0" smtClean="0">
                <a:solidFill>
                  <a:srgbClr val="FF0000"/>
                </a:solidFill>
                <a:latin typeface="Arial" panose="020B0604020202020204" pitchFamily="34" charset="0"/>
                <a:cs typeface="Arial" panose="020B0604020202020204" pitchFamily="34" charset="0"/>
              </a:rPr>
              <a:t>this new endeavour.</a:t>
            </a:r>
            <a:endParaRPr lang="en-GB"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711429" y="2577695"/>
            <a:ext cx="5830620" cy="2031325"/>
          </a:xfrm>
          <a:prstGeom prst="rect">
            <a:avLst/>
          </a:prstGeom>
        </p:spPr>
        <p:txBody>
          <a:bodyPr wrap="square">
            <a:spAutoFit/>
          </a:bodyPr>
          <a:lstStyle/>
          <a:p>
            <a:r>
              <a:rPr lang="en-GB" b="1" dirty="0" smtClean="0">
                <a:solidFill>
                  <a:srgbClr val="333333"/>
                </a:solidFill>
                <a:latin typeface="Arial" panose="020B0604020202020204" pitchFamily="34" charset="0"/>
                <a:cs typeface="Arial" panose="020B0604020202020204" pitchFamily="34" charset="0"/>
              </a:rPr>
              <a:t>Scenario 4: </a:t>
            </a:r>
            <a:r>
              <a:rPr lang="en-GB" dirty="0" smtClean="0">
                <a:solidFill>
                  <a:srgbClr val="333333"/>
                </a:solidFill>
                <a:latin typeface="Arial" panose="020B0604020202020204" pitchFamily="34" charset="0"/>
                <a:cs typeface="Arial" panose="020B0604020202020204" pitchFamily="34" charset="0"/>
              </a:rPr>
              <a:t>Church Glorious is located in suburban community of Apple Cinnamon. Population: 250,000</a:t>
            </a:r>
          </a:p>
          <a:p>
            <a:r>
              <a:rPr lang="en-GB" dirty="0" smtClean="0">
                <a:solidFill>
                  <a:srgbClr val="333333"/>
                </a:solidFill>
                <a:latin typeface="Arial" panose="020B0604020202020204" pitchFamily="34" charset="0"/>
                <a:cs typeface="Arial" panose="020B0604020202020204" pitchFamily="34" charset="0"/>
              </a:rPr>
              <a:t>Population SM presence: FB / IG / Twitter / Blog sites </a:t>
            </a:r>
          </a:p>
          <a:p>
            <a:r>
              <a:rPr lang="en-GB" dirty="0" smtClean="0">
                <a:solidFill>
                  <a:srgbClr val="333333"/>
                </a:solidFill>
                <a:latin typeface="Arial" panose="020B0604020202020204" pitchFamily="34" charset="0"/>
                <a:cs typeface="Arial" panose="020B0604020202020204" pitchFamily="34" charset="0"/>
              </a:rPr>
              <a:t>Demographic: 35% young adults (Age range 20-39), 15% Adults </a:t>
            </a:r>
            <a:r>
              <a:rPr lang="en-GB" dirty="0">
                <a:solidFill>
                  <a:srgbClr val="333333"/>
                </a:solidFill>
                <a:latin typeface="Arial" panose="020B0604020202020204" pitchFamily="34" charset="0"/>
                <a:cs typeface="Arial" panose="020B0604020202020204" pitchFamily="34" charset="0"/>
              </a:rPr>
              <a:t>(</a:t>
            </a:r>
            <a:r>
              <a:rPr lang="en-GB" dirty="0" smtClean="0">
                <a:solidFill>
                  <a:srgbClr val="333333"/>
                </a:solidFill>
                <a:latin typeface="Arial" panose="020B0604020202020204" pitchFamily="34" charset="0"/>
                <a:cs typeface="Arial" panose="020B0604020202020204" pitchFamily="34" charset="0"/>
              </a:rPr>
              <a:t>40-55), 25% seniors, 15% teenagers, 10% children under 13</a:t>
            </a:r>
          </a:p>
          <a:p>
            <a:r>
              <a:rPr lang="en-GB" dirty="0" smtClean="0">
                <a:solidFill>
                  <a:srgbClr val="333333"/>
                </a:solidFill>
                <a:latin typeface="Arial" panose="020B0604020202020204" pitchFamily="34" charset="0"/>
                <a:cs typeface="Arial" panose="020B0604020202020204" pitchFamily="34" charset="0"/>
              </a:rPr>
              <a:t>Church Glorious does not have a social media presence.</a:t>
            </a:r>
            <a:endParaRPr lang="en-GB" dirty="0">
              <a:solidFill>
                <a:srgbClr val="333333"/>
              </a:solidFill>
              <a:latin typeface="Arial" panose="020B0604020202020204" pitchFamily="34" charset="0"/>
              <a:cs typeface="Arial" panose="020B0604020202020204" pitchFamily="34" charset="0"/>
            </a:endParaRPr>
          </a:p>
          <a:p>
            <a:r>
              <a:rPr lang="en-GB" dirty="0" smtClean="0">
                <a:solidFill>
                  <a:srgbClr val="FF0000"/>
                </a:solidFill>
                <a:latin typeface="Arial" panose="020B0604020202020204" pitchFamily="34" charset="0"/>
                <a:cs typeface="Arial" panose="020B0604020202020204" pitchFamily="34" charset="0"/>
              </a:rPr>
              <a:t>Based on survey of member social media usage, draft </a:t>
            </a:r>
            <a:r>
              <a:rPr lang="en-GB" dirty="0">
                <a:solidFill>
                  <a:srgbClr val="FF0000"/>
                </a:solidFill>
                <a:latin typeface="Arial" panose="020B0604020202020204" pitchFamily="34" charset="0"/>
                <a:cs typeface="Arial" panose="020B0604020202020204" pitchFamily="34" charset="0"/>
              </a:rPr>
              <a:t>a strategy using social </a:t>
            </a:r>
            <a:r>
              <a:rPr lang="en-GB" dirty="0" smtClean="0">
                <a:solidFill>
                  <a:srgbClr val="FF0000"/>
                </a:solidFill>
                <a:latin typeface="Arial" panose="020B0604020202020204" pitchFamily="34" charset="0"/>
                <a:cs typeface="Arial" panose="020B0604020202020204" pitchFamily="34" charset="0"/>
              </a:rPr>
              <a:t>media, showing how to introduce new SM platforms and how you could engage members.</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22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3279" y="552332"/>
            <a:ext cx="6631258" cy="523220"/>
          </a:xfrm>
          <a:prstGeom prst="rect">
            <a:avLst/>
          </a:prstGeom>
        </p:spPr>
        <p:txBody>
          <a:bodyPr wrap="square">
            <a:spAutoFit/>
          </a:bodyPr>
          <a:lstStyle/>
          <a:p>
            <a:pPr algn="l"/>
            <a:endParaRPr lang="en-GB" sz="2800" dirty="0"/>
          </a:p>
        </p:txBody>
      </p:sp>
      <p:sp>
        <p:nvSpPr>
          <p:cNvPr id="3" name="Rectangle 2"/>
          <p:cNvSpPr/>
          <p:nvPr/>
        </p:nvSpPr>
        <p:spPr>
          <a:xfrm>
            <a:off x="2241395" y="3967326"/>
            <a:ext cx="4033025" cy="523220"/>
          </a:xfrm>
          <a:prstGeom prst="rect">
            <a:avLst/>
          </a:prstGeom>
        </p:spPr>
        <p:txBody>
          <a:bodyPr wrap="square">
            <a:spAutoFit/>
          </a:bodyPr>
          <a:lstStyle/>
          <a:p>
            <a:r>
              <a:rPr lang="nl-NL" dirty="0">
                <a:solidFill>
                  <a:schemeClr val="tx1"/>
                </a:solidFill>
                <a:latin typeface="Arial" panose="020B0604020202020204" pitchFamily="34" charset="0"/>
              </a:rPr>
              <a:t/>
            </a:r>
            <a:br>
              <a:rPr lang="nl-NL" dirty="0">
                <a:solidFill>
                  <a:schemeClr val="tx1"/>
                </a:solidFill>
                <a:latin typeface="Arial" panose="020B0604020202020204" pitchFamily="34" charset="0"/>
              </a:rPr>
            </a:br>
            <a:r>
              <a:rPr lang="nl-NL" dirty="0">
                <a:solidFill>
                  <a:schemeClr val="tx1"/>
                </a:solidFill>
                <a:latin typeface="Arial" panose="020B0604020202020204" pitchFamily="34" charset="0"/>
              </a:rPr>
              <a:t>Scott M. Cutlip, Allen H. Center, Glen M. Broom</a:t>
            </a:r>
            <a:endParaRPr lang="en-GB" dirty="0">
              <a:solidFill>
                <a:schemeClr val="tx1"/>
              </a:solidFill>
            </a:endParaRPr>
          </a:p>
        </p:txBody>
      </p:sp>
      <p:sp>
        <p:nvSpPr>
          <p:cNvPr id="6" name="TextBox 5"/>
          <p:cNvSpPr txBox="1"/>
          <p:nvPr/>
        </p:nvSpPr>
        <p:spPr>
          <a:xfrm>
            <a:off x="771099" y="997945"/>
            <a:ext cx="5783766" cy="3046988"/>
          </a:xfrm>
          <a:prstGeom prst="rect">
            <a:avLst/>
          </a:prstGeom>
          <a:noFill/>
        </p:spPr>
        <p:txBody>
          <a:bodyPr wrap="square" rtlCol="0">
            <a:spAutoFit/>
          </a:bodyPr>
          <a:lstStyle/>
          <a:p>
            <a:r>
              <a:rPr lang="en-GB" sz="2400" dirty="0"/>
              <a:t>The collective </a:t>
            </a:r>
            <a:r>
              <a:rPr lang="en-GB" sz="2400" dirty="0">
                <a:solidFill>
                  <a:srgbClr val="FF0000"/>
                </a:solidFill>
              </a:rPr>
              <a:t>communication outlets or tools</a:t>
            </a:r>
            <a:r>
              <a:rPr lang="en-GB" sz="2400" dirty="0"/>
              <a:t> used to </a:t>
            </a:r>
            <a:r>
              <a:rPr lang="en-GB" sz="2400" dirty="0">
                <a:solidFill>
                  <a:srgbClr val="FF0000"/>
                </a:solidFill>
              </a:rPr>
              <a:t>store </a:t>
            </a:r>
            <a:r>
              <a:rPr lang="en-GB" sz="2400" dirty="0" smtClean="0">
                <a:solidFill>
                  <a:srgbClr val="FF0000"/>
                </a:solidFill>
              </a:rPr>
              <a:t>and deliver  </a:t>
            </a:r>
          </a:p>
          <a:p>
            <a:r>
              <a:rPr lang="en-GB" sz="2400" dirty="0" smtClean="0">
                <a:solidFill>
                  <a:srgbClr val="FF0000"/>
                </a:solidFill>
              </a:rPr>
              <a:t>information</a:t>
            </a:r>
            <a:r>
              <a:rPr lang="en-GB" sz="2400" dirty="0" smtClean="0"/>
              <a:t>. Generally associated with specialized</a:t>
            </a:r>
            <a:r>
              <a:rPr lang="en-GB" sz="2400" dirty="0"/>
              <a:t> mass </a:t>
            </a:r>
            <a:r>
              <a:rPr lang="en-GB" sz="2400" dirty="0" smtClean="0"/>
              <a:t>media communication </a:t>
            </a:r>
            <a:r>
              <a:rPr lang="en-GB" sz="2400" dirty="0"/>
              <a:t>businesses such as print media and the </a:t>
            </a:r>
            <a:r>
              <a:rPr lang="en-GB" sz="2400" dirty="0" smtClean="0"/>
              <a:t>press</a:t>
            </a:r>
            <a:r>
              <a:rPr lang="en-GB" sz="2400" dirty="0"/>
              <a:t> </a:t>
            </a:r>
            <a:r>
              <a:rPr lang="en-GB" sz="2400" dirty="0" smtClean="0"/>
              <a:t>photography</a:t>
            </a:r>
            <a:r>
              <a:rPr lang="en-GB" sz="2400" dirty="0"/>
              <a:t>, advertising, cinema, broadcasting (radio </a:t>
            </a:r>
            <a:r>
              <a:rPr lang="en-GB" sz="2400" dirty="0" smtClean="0"/>
              <a:t>and television), publishing </a:t>
            </a:r>
            <a:r>
              <a:rPr lang="en-GB" sz="2400" dirty="0"/>
              <a:t>and point of sale.</a:t>
            </a:r>
          </a:p>
        </p:txBody>
      </p:sp>
      <p:sp>
        <p:nvSpPr>
          <p:cNvPr id="7" name="TextBox 6"/>
          <p:cNvSpPr txBox="1"/>
          <p:nvPr/>
        </p:nvSpPr>
        <p:spPr>
          <a:xfrm>
            <a:off x="771099" y="516618"/>
            <a:ext cx="8366080" cy="523220"/>
          </a:xfrm>
          <a:prstGeom prst="rect">
            <a:avLst/>
          </a:prstGeom>
          <a:noFill/>
        </p:spPr>
        <p:txBody>
          <a:bodyPr wrap="square" rtlCol="0">
            <a:spAutoFit/>
          </a:bodyPr>
          <a:lstStyle/>
          <a:p>
            <a:pPr algn="l"/>
            <a:r>
              <a:rPr lang="en-GB" sz="2800" b="1" dirty="0" smtClean="0">
                <a:latin typeface="Impact" panose="020B0806030902050204" pitchFamily="34" charset="0"/>
              </a:rPr>
              <a:t>Media</a:t>
            </a:r>
            <a:endParaRPr lang="en-GB" sz="2800" b="1" dirty="0">
              <a:latin typeface="Impact" panose="020B0806030902050204" pitchFamily="34" charset="0"/>
            </a:endParaRPr>
          </a:p>
        </p:txBody>
      </p:sp>
    </p:spTree>
    <p:extLst>
      <p:ext uri="{BB962C8B-B14F-4D97-AF65-F5344CB8AC3E}">
        <p14:creationId xmlns:p14="http://schemas.microsoft.com/office/powerpoint/2010/main" val="274420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638" t="11849" r="25065" b="18582"/>
          <a:stretch/>
        </p:blipFill>
        <p:spPr>
          <a:xfrm>
            <a:off x="1880838" y="765717"/>
            <a:ext cx="4519961" cy="3422808"/>
          </a:xfrm>
          <a:prstGeom prst="rect">
            <a:avLst/>
          </a:prstGeom>
        </p:spPr>
      </p:pic>
    </p:spTree>
    <p:extLst>
      <p:ext uri="{BB962C8B-B14F-4D97-AF65-F5344CB8AC3E}">
        <p14:creationId xmlns:p14="http://schemas.microsoft.com/office/powerpoint/2010/main" val="1257257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915" y="1082801"/>
            <a:ext cx="5519408" cy="3110057"/>
          </a:xfrm>
          <a:prstGeom prst="rect">
            <a:avLst/>
          </a:prstGeom>
        </p:spPr>
      </p:pic>
    </p:spTree>
    <p:extLst>
      <p:ext uri="{BB962C8B-B14F-4D97-AF65-F5344CB8AC3E}">
        <p14:creationId xmlns:p14="http://schemas.microsoft.com/office/powerpoint/2010/main" val="3040339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010" y="4839629"/>
            <a:ext cx="2193073" cy="246221"/>
          </a:xfrm>
          <a:prstGeom prst="rect">
            <a:avLst/>
          </a:prstGeom>
          <a:noFill/>
        </p:spPr>
        <p:txBody>
          <a:bodyPr wrap="square" rtlCol="0">
            <a:spAutoFit/>
          </a:bodyPr>
          <a:lstStyle/>
          <a:p>
            <a:r>
              <a:rPr lang="en-GB" sz="1000" dirty="0" smtClean="0"/>
              <a:t>23.60</a:t>
            </a:r>
            <a:endParaRPr lang="en-GB" sz="1000" dirty="0"/>
          </a:p>
        </p:txBody>
      </p:sp>
    </p:spTree>
    <p:extLst>
      <p:ext uri="{BB962C8B-B14F-4D97-AF65-F5344CB8AC3E}">
        <p14:creationId xmlns:p14="http://schemas.microsoft.com/office/powerpoint/2010/main" val="172144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4010" y="4839629"/>
            <a:ext cx="2193073" cy="246221"/>
          </a:xfrm>
          <a:prstGeom prst="rect">
            <a:avLst/>
          </a:prstGeom>
          <a:noFill/>
        </p:spPr>
        <p:txBody>
          <a:bodyPr wrap="square" rtlCol="0">
            <a:spAutoFit/>
          </a:bodyPr>
          <a:lstStyle/>
          <a:p>
            <a:r>
              <a:rPr lang="en-GB" sz="1000" dirty="0" smtClean="0"/>
              <a:t>26:43</a:t>
            </a:r>
            <a:endParaRPr lang="en-GB" sz="1000" dirty="0"/>
          </a:p>
        </p:txBody>
      </p:sp>
    </p:spTree>
    <p:extLst>
      <p:ext uri="{BB962C8B-B14F-4D97-AF65-F5344CB8AC3E}">
        <p14:creationId xmlns:p14="http://schemas.microsoft.com/office/powerpoint/2010/main" val="124873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0898" y="1970048"/>
            <a:ext cx="2610010" cy="738664"/>
          </a:xfrm>
          <a:prstGeom prst="rect">
            <a:avLst/>
          </a:prstGeom>
          <a:noFill/>
        </p:spPr>
        <p:txBody>
          <a:bodyPr wrap="none" rtlCol="0">
            <a:spAutoFit/>
          </a:bodyPr>
          <a:lstStyle/>
          <a:p>
            <a:pPr algn="ctr"/>
            <a:r>
              <a:rPr lang="en-GB" b="1" dirty="0" smtClean="0">
                <a:latin typeface="Century Gothic" panose="020B0502020202020204" pitchFamily="34" charset="0"/>
              </a:rPr>
              <a:t>CLEO WALKER</a:t>
            </a:r>
          </a:p>
          <a:p>
            <a:pPr algn="ctr"/>
            <a:r>
              <a:rPr lang="en-GB" dirty="0">
                <a:latin typeface="Century Gothic" panose="020B0502020202020204" pitchFamily="34" charset="0"/>
              </a:rPr>
              <a:t>c</a:t>
            </a:r>
            <a:r>
              <a:rPr lang="en-GB" dirty="0" smtClean="0">
                <a:latin typeface="Century Gothic" panose="020B0502020202020204" pitchFamily="34" charset="0"/>
              </a:rPr>
              <a:t>vs.walker.cleo@gmail.com</a:t>
            </a:r>
          </a:p>
          <a:p>
            <a:pPr algn="ctr"/>
            <a:r>
              <a:rPr lang="en-GB" dirty="0" smtClean="0">
                <a:latin typeface="Century Gothic" panose="020B0502020202020204" pitchFamily="34" charset="0"/>
              </a:rPr>
              <a:t>(876) 857 4738</a:t>
            </a:r>
            <a:endParaRPr lang="en-GB" dirty="0">
              <a:latin typeface="Century Gothic" panose="020B0502020202020204" pitchFamily="34" charset="0"/>
            </a:endParaRPr>
          </a:p>
        </p:txBody>
      </p:sp>
    </p:spTree>
    <p:extLst>
      <p:ext uri="{BB962C8B-B14F-4D97-AF65-F5344CB8AC3E}">
        <p14:creationId xmlns:p14="http://schemas.microsoft.com/office/powerpoint/2010/main" val="271593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099" y="516618"/>
            <a:ext cx="8366080" cy="523220"/>
          </a:xfrm>
          <a:prstGeom prst="rect">
            <a:avLst/>
          </a:prstGeom>
          <a:noFill/>
        </p:spPr>
        <p:txBody>
          <a:bodyPr wrap="square" rtlCol="0">
            <a:spAutoFit/>
          </a:bodyPr>
          <a:lstStyle/>
          <a:p>
            <a:pPr algn="l"/>
            <a:r>
              <a:rPr lang="en-GB" sz="2800" b="1" dirty="0" smtClean="0">
                <a:latin typeface="Impact" panose="020B0806030902050204" pitchFamily="34" charset="0"/>
              </a:rPr>
              <a:t>Social Media</a:t>
            </a:r>
            <a:endParaRPr lang="en-GB" sz="2800" b="1" dirty="0">
              <a:latin typeface="Impact" panose="020B0806030902050204" pitchFamily="34" charset="0"/>
            </a:endParaRPr>
          </a:p>
        </p:txBody>
      </p:sp>
      <p:sp>
        <p:nvSpPr>
          <p:cNvPr id="4" name="TextBox 3"/>
          <p:cNvSpPr txBox="1"/>
          <p:nvPr/>
        </p:nvSpPr>
        <p:spPr>
          <a:xfrm>
            <a:off x="771099" y="1039838"/>
            <a:ext cx="6305265" cy="1200329"/>
          </a:xfrm>
          <a:prstGeom prst="rect">
            <a:avLst/>
          </a:prstGeom>
          <a:noFill/>
        </p:spPr>
        <p:txBody>
          <a:bodyPr wrap="square" rtlCol="0">
            <a:spAutoFit/>
          </a:bodyPr>
          <a:lstStyle/>
          <a:p>
            <a:r>
              <a:rPr lang="en-GB" sz="2400" dirty="0"/>
              <a:t>W</a:t>
            </a:r>
            <a:r>
              <a:rPr lang="en-GB" sz="2400" dirty="0" smtClean="0"/>
              <a:t>ebsites </a:t>
            </a:r>
            <a:r>
              <a:rPr lang="en-GB" sz="2400" dirty="0"/>
              <a:t>and applications that enable users to </a:t>
            </a:r>
            <a:r>
              <a:rPr lang="en-GB" sz="2400" dirty="0">
                <a:solidFill>
                  <a:srgbClr val="FF0000"/>
                </a:solidFill>
              </a:rPr>
              <a:t>create and share </a:t>
            </a:r>
            <a:r>
              <a:rPr lang="en-GB" sz="2400" dirty="0"/>
              <a:t>content or to participate in </a:t>
            </a:r>
            <a:r>
              <a:rPr lang="en-GB" sz="2400" dirty="0">
                <a:solidFill>
                  <a:srgbClr val="FF0000"/>
                </a:solidFill>
              </a:rPr>
              <a:t>social networking</a:t>
            </a:r>
            <a:r>
              <a:rPr lang="en-GB" sz="2400" dirty="0" smtClean="0"/>
              <a:t>.</a:t>
            </a:r>
            <a:endParaRPr lang="en-GB" sz="2400" dirty="0"/>
          </a:p>
        </p:txBody>
      </p:sp>
      <p:sp>
        <p:nvSpPr>
          <p:cNvPr id="3" name="Rectangle 2"/>
          <p:cNvSpPr/>
          <p:nvPr/>
        </p:nvSpPr>
        <p:spPr>
          <a:xfrm>
            <a:off x="3742243" y="2551677"/>
            <a:ext cx="3799438" cy="307777"/>
          </a:xfrm>
          <a:prstGeom prst="rect">
            <a:avLst/>
          </a:prstGeom>
        </p:spPr>
        <p:txBody>
          <a:bodyPr wrap="none">
            <a:spAutoFit/>
          </a:bodyPr>
          <a:lstStyle/>
          <a:p>
            <a:r>
              <a:rPr lang="nl-NL" dirty="0">
                <a:solidFill>
                  <a:srgbClr val="333333"/>
                </a:solidFill>
                <a:latin typeface="Arial" panose="020B0604020202020204" pitchFamily="34" charset="0"/>
              </a:rPr>
              <a:t>Hana S. Noor Al-Deen, John </a:t>
            </a:r>
            <a:r>
              <a:rPr lang="nl-NL" dirty="0" smtClean="0">
                <a:solidFill>
                  <a:srgbClr val="333333"/>
                </a:solidFill>
                <a:latin typeface="Arial" panose="020B0604020202020204" pitchFamily="34" charset="0"/>
              </a:rPr>
              <a:t>Allen </a:t>
            </a:r>
            <a:r>
              <a:rPr lang="en-GB" dirty="0"/>
              <a:t>Hendricks</a:t>
            </a:r>
            <a:r>
              <a:rPr lang="nl-NL" dirty="0">
                <a:solidFill>
                  <a:srgbClr val="333333"/>
                </a:solidFill>
                <a:latin typeface="Arial" panose="020B0604020202020204" pitchFamily="34" charset="0"/>
              </a:rPr>
              <a:t> </a:t>
            </a:r>
            <a:endParaRPr lang="en-GB" dirty="0"/>
          </a:p>
        </p:txBody>
      </p:sp>
    </p:spTree>
    <p:extLst>
      <p:ext uri="{BB962C8B-B14F-4D97-AF65-F5344CB8AC3E}">
        <p14:creationId xmlns:p14="http://schemas.microsoft.com/office/powerpoint/2010/main" val="1606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729" y="722877"/>
            <a:ext cx="1059906" cy="523220"/>
          </a:xfrm>
          <a:prstGeom prst="rect">
            <a:avLst/>
          </a:prstGeom>
        </p:spPr>
        <p:txBody>
          <a:bodyPr wrap="none">
            <a:spAutoFit/>
          </a:bodyPr>
          <a:lstStyle/>
          <a:p>
            <a:r>
              <a:rPr lang="en-GB" sz="2800" dirty="0" smtClean="0">
                <a:latin typeface="Impact" panose="020B0806030902050204" pitchFamily="34" charset="0"/>
                <a:sym typeface="Helvetica Neue"/>
              </a:rPr>
              <a:t>FACTS</a:t>
            </a:r>
          </a:p>
        </p:txBody>
      </p:sp>
      <p:sp>
        <p:nvSpPr>
          <p:cNvPr id="3" name="TextBox 2"/>
          <p:cNvSpPr txBox="1"/>
          <p:nvPr/>
        </p:nvSpPr>
        <p:spPr>
          <a:xfrm>
            <a:off x="663729" y="1246097"/>
            <a:ext cx="6305265"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The number of internet users worldwide in 2018 is </a:t>
            </a:r>
            <a:r>
              <a:rPr lang="en-GB" sz="2400" b="1" dirty="0">
                <a:solidFill>
                  <a:schemeClr val="tx1"/>
                </a:solidFill>
                <a:latin typeface="Arial" panose="020B0604020202020204" pitchFamily="34" charset="0"/>
                <a:cs typeface="Arial" panose="020B0604020202020204" pitchFamily="34" charset="0"/>
              </a:rPr>
              <a:t>4.021 billion</a:t>
            </a:r>
            <a:r>
              <a:rPr lang="en-GB" sz="2400" dirty="0">
                <a:solidFill>
                  <a:schemeClr val="tx1"/>
                </a:solidFill>
                <a:latin typeface="Arial" panose="020B0604020202020204" pitchFamily="34" charset="0"/>
                <a:cs typeface="Arial" panose="020B0604020202020204" pitchFamily="34" charset="0"/>
              </a:rPr>
              <a:t>, up 7 percent </a:t>
            </a:r>
            <a:r>
              <a:rPr lang="en-GB" sz="2400" dirty="0" smtClean="0">
                <a:solidFill>
                  <a:schemeClr val="tx1"/>
                </a:solidFill>
                <a:latin typeface="Arial" panose="020B0604020202020204" pitchFamily="34" charset="0"/>
                <a:cs typeface="Arial" panose="020B0604020202020204" pitchFamily="34" charset="0"/>
              </a:rPr>
              <a:t>year-on-year</a:t>
            </a:r>
            <a:r>
              <a:rPr lang="en-GB" sz="2400" dirty="0">
                <a:solidFill>
                  <a:schemeClr val="tx1"/>
                </a:solidFill>
                <a:latin typeface="Arial" panose="020B0604020202020204" pitchFamily="34" charset="0"/>
                <a:cs typeface="Arial" panose="020B0604020202020204" pitchFamily="34" charset="0"/>
              </a:rPr>
              <a:t> </a:t>
            </a:r>
            <a:endParaRPr lang="en-GB" sz="2400" dirty="0" smtClean="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The number of social media users worldwide in 2018 is </a:t>
            </a:r>
            <a:r>
              <a:rPr lang="en-GB" sz="2400" b="1" dirty="0">
                <a:solidFill>
                  <a:schemeClr val="tx1"/>
                </a:solidFill>
                <a:latin typeface="Arial" panose="020B0604020202020204" pitchFamily="34" charset="0"/>
                <a:cs typeface="Arial" panose="020B0604020202020204" pitchFamily="34" charset="0"/>
              </a:rPr>
              <a:t>3.196 billion</a:t>
            </a:r>
            <a:r>
              <a:rPr lang="en-GB" sz="2400" dirty="0">
                <a:solidFill>
                  <a:schemeClr val="tx1"/>
                </a:solidFill>
                <a:latin typeface="Arial" panose="020B0604020202020204" pitchFamily="34" charset="0"/>
                <a:cs typeface="Arial" panose="020B0604020202020204" pitchFamily="34" charset="0"/>
              </a:rPr>
              <a:t>, up 13 percent year-on-year</a:t>
            </a:r>
          </a:p>
          <a:p>
            <a:pPr marL="342900" indent="-3429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The number of mobile phone users in 2018 is </a:t>
            </a:r>
            <a:r>
              <a:rPr lang="en-GB" sz="2400" b="1" dirty="0">
                <a:solidFill>
                  <a:schemeClr val="tx1"/>
                </a:solidFill>
                <a:latin typeface="Arial" panose="020B0604020202020204" pitchFamily="34" charset="0"/>
                <a:cs typeface="Arial" panose="020B0604020202020204" pitchFamily="34" charset="0"/>
              </a:rPr>
              <a:t>5.135 billion</a:t>
            </a:r>
            <a:r>
              <a:rPr lang="en-GB" sz="2400" dirty="0">
                <a:solidFill>
                  <a:schemeClr val="tx1"/>
                </a:solidFill>
                <a:latin typeface="Arial" panose="020B0604020202020204" pitchFamily="34" charset="0"/>
                <a:cs typeface="Arial" panose="020B0604020202020204" pitchFamily="34" charset="0"/>
              </a:rPr>
              <a:t>, up 4 percent </a:t>
            </a:r>
            <a:r>
              <a:rPr lang="en-GB" sz="2400" dirty="0" smtClean="0">
                <a:solidFill>
                  <a:schemeClr val="tx1"/>
                </a:solidFill>
                <a:latin typeface="Arial" panose="020B0604020202020204" pitchFamily="34" charset="0"/>
                <a:cs typeface="Arial" panose="020B0604020202020204" pitchFamily="34" charset="0"/>
              </a:rPr>
              <a:t>year-on-year</a:t>
            </a:r>
            <a:endParaRPr lang="en-GB" sz="24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4720525" y="4709143"/>
            <a:ext cx="2284600" cy="306109"/>
          </a:xfrm>
          <a:prstGeom prst="rect">
            <a:avLst/>
          </a:prstGeom>
        </p:spPr>
        <p:txBody>
          <a:bodyPr wrap="none">
            <a:spAutoFit/>
          </a:bodyPr>
          <a:lstStyle/>
          <a:p>
            <a:pPr marL="0" marR="0">
              <a:lnSpc>
                <a:spcPct val="107000"/>
              </a:lnSpc>
              <a:spcBef>
                <a:spcPts val="0"/>
              </a:spcBef>
              <a:spcAft>
                <a:spcPts val="800"/>
              </a:spcAft>
            </a:pPr>
            <a:r>
              <a:rPr lang="en-GB" dirty="0">
                <a:latin typeface="Arial" panose="020B0604020202020204" pitchFamily="34" charset="0"/>
                <a:ea typeface="Calibri" panose="020F0502020204030204" pitchFamily="34" charset="0"/>
                <a:cs typeface="Arial" panose="020B0604020202020204" pitchFamily="34" charset="0"/>
              </a:rPr>
              <a:t>Global Digital Report 2018</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313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8478" y="4505092"/>
            <a:ext cx="5486401" cy="461665"/>
          </a:xfrm>
          <a:prstGeom prst="rect">
            <a:avLst/>
          </a:prstGeom>
        </p:spPr>
        <p:txBody>
          <a:bodyPr wrap="square">
            <a:spAutoFit/>
          </a:bodyPr>
          <a:lstStyle/>
          <a:p>
            <a:r>
              <a:rPr lang="en-GB" sz="1200" dirty="0" err="1">
                <a:solidFill>
                  <a:schemeClr val="tx1"/>
                </a:solidFill>
              </a:rPr>
              <a:t>Dichter</a:t>
            </a:r>
            <a:r>
              <a:rPr lang="en-GB" sz="1200" dirty="0">
                <a:solidFill>
                  <a:schemeClr val="tx1"/>
                </a:solidFill>
              </a:rPr>
              <a:t> &amp; </a:t>
            </a:r>
            <a:r>
              <a:rPr lang="en-GB" sz="1200" dirty="0" err="1">
                <a:solidFill>
                  <a:schemeClr val="tx1"/>
                </a:solidFill>
              </a:rPr>
              <a:t>Neira</a:t>
            </a:r>
            <a:r>
              <a:rPr lang="en-GB" sz="1200" dirty="0">
                <a:solidFill>
                  <a:schemeClr val="tx1"/>
                </a:solidFill>
              </a:rPr>
              <a:t> Insider: Jamaicans’ Social Media Usage</a:t>
            </a:r>
          </a:p>
          <a:p>
            <a:r>
              <a:rPr lang="en-GB" sz="1200" dirty="0">
                <a:solidFill>
                  <a:schemeClr val="tx1"/>
                </a:solidFill>
              </a:rPr>
              <a:t>September 2015</a:t>
            </a:r>
          </a:p>
        </p:txBody>
      </p:sp>
      <p:pic>
        <p:nvPicPr>
          <p:cNvPr id="5" name="Picture 4"/>
          <p:cNvPicPr>
            <a:picLocks noChangeAspect="1"/>
          </p:cNvPicPr>
          <p:nvPr/>
        </p:nvPicPr>
        <p:blipFill rotWithShape="1">
          <a:blip r:embed="rId2"/>
          <a:srcRect l="18159" t="15559" r="19400" b="3616"/>
          <a:stretch/>
        </p:blipFill>
        <p:spPr>
          <a:xfrm>
            <a:off x="738964" y="298987"/>
            <a:ext cx="6045428" cy="4206105"/>
          </a:xfrm>
          <a:prstGeom prst="rect">
            <a:avLst/>
          </a:prstGeom>
        </p:spPr>
      </p:pic>
    </p:spTree>
    <p:extLst>
      <p:ext uri="{BB962C8B-B14F-4D97-AF65-F5344CB8AC3E}">
        <p14:creationId xmlns:p14="http://schemas.microsoft.com/office/powerpoint/2010/main" val="4027911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847" t="10061" r="19002" b="6364"/>
          <a:stretch/>
        </p:blipFill>
        <p:spPr>
          <a:xfrm>
            <a:off x="1018478" y="220189"/>
            <a:ext cx="5553308" cy="4200458"/>
          </a:xfrm>
          <a:prstGeom prst="rect">
            <a:avLst/>
          </a:prstGeom>
        </p:spPr>
      </p:pic>
      <p:sp>
        <p:nvSpPr>
          <p:cNvPr id="4" name="Rectangle 3"/>
          <p:cNvSpPr/>
          <p:nvPr/>
        </p:nvSpPr>
        <p:spPr>
          <a:xfrm>
            <a:off x="1018478" y="4505092"/>
            <a:ext cx="5486401" cy="461665"/>
          </a:xfrm>
          <a:prstGeom prst="rect">
            <a:avLst/>
          </a:prstGeom>
        </p:spPr>
        <p:txBody>
          <a:bodyPr wrap="square">
            <a:spAutoFit/>
          </a:bodyPr>
          <a:lstStyle/>
          <a:p>
            <a:r>
              <a:rPr lang="en-GB" sz="1200" dirty="0" err="1">
                <a:solidFill>
                  <a:schemeClr val="tx1"/>
                </a:solidFill>
              </a:rPr>
              <a:t>Dichter</a:t>
            </a:r>
            <a:r>
              <a:rPr lang="en-GB" sz="1200" dirty="0">
                <a:solidFill>
                  <a:schemeClr val="tx1"/>
                </a:solidFill>
              </a:rPr>
              <a:t> &amp; </a:t>
            </a:r>
            <a:r>
              <a:rPr lang="en-GB" sz="1200" dirty="0" err="1">
                <a:solidFill>
                  <a:schemeClr val="tx1"/>
                </a:solidFill>
              </a:rPr>
              <a:t>Neira</a:t>
            </a:r>
            <a:r>
              <a:rPr lang="en-GB" sz="1200" dirty="0">
                <a:solidFill>
                  <a:schemeClr val="tx1"/>
                </a:solidFill>
              </a:rPr>
              <a:t> Insider: Jamaicans’ Social Media Usage</a:t>
            </a:r>
          </a:p>
          <a:p>
            <a:r>
              <a:rPr lang="en-GB" sz="1200" dirty="0">
                <a:solidFill>
                  <a:schemeClr val="tx1"/>
                </a:solidFill>
              </a:rPr>
              <a:t>September 2015</a:t>
            </a:r>
          </a:p>
        </p:txBody>
      </p:sp>
    </p:spTree>
    <p:extLst>
      <p:ext uri="{BB962C8B-B14F-4D97-AF65-F5344CB8AC3E}">
        <p14:creationId xmlns:p14="http://schemas.microsoft.com/office/powerpoint/2010/main" val="122247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1304" t="11362" r="20885" b="13040"/>
          <a:stretch/>
        </p:blipFill>
        <p:spPr>
          <a:xfrm>
            <a:off x="661641" y="185854"/>
            <a:ext cx="6343484" cy="4458708"/>
          </a:xfrm>
          <a:prstGeom prst="rect">
            <a:avLst/>
          </a:prstGeom>
        </p:spPr>
      </p:pic>
    </p:spTree>
    <p:extLst>
      <p:ext uri="{BB962C8B-B14F-4D97-AF65-F5344CB8AC3E}">
        <p14:creationId xmlns:p14="http://schemas.microsoft.com/office/powerpoint/2010/main" val="1196487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920" y="1039838"/>
            <a:ext cx="6626490" cy="2677656"/>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Social media currently represents the number 1 online activity globally and through creative storytelling, we can reach many people and lead them into a new life.</a:t>
            </a:r>
          </a:p>
          <a:p>
            <a:pPr marL="342900" indent="-342900">
              <a:buFont typeface="Arial" panose="020B0604020202020204" pitchFamily="34" charset="0"/>
              <a:buChar char="•"/>
            </a:pPr>
            <a:r>
              <a:rPr lang="en-GB" sz="2400" dirty="0"/>
              <a:t>Social media has an extensive reach</a:t>
            </a:r>
            <a:r>
              <a:rPr lang="en-GB" sz="2400" dirty="0" smtClean="0"/>
              <a:t>.</a:t>
            </a:r>
          </a:p>
          <a:p>
            <a:pPr marL="342900" indent="-342900">
              <a:buFont typeface="Arial" panose="020B0604020202020204" pitchFamily="34" charset="0"/>
              <a:buChar char="•"/>
            </a:pPr>
            <a:r>
              <a:rPr lang="en-GB" sz="2400" dirty="0"/>
              <a:t>Social media is practically free except for the data charges. </a:t>
            </a:r>
            <a:endParaRPr lang="en-GB" sz="2400" dirty="0" smtClean="0"/>
          </a:p>
        </p:txBody>
      </p:sp>
      <p:sp>
        <p:nvSpPr>
          <p:cNvPr id="6" name="TextBox 5"/>
          <p:cNvSpPr txBox="1"/>
          <p:nvPr/>
        </p:nvSpPr>
        <p:spPr>
          <a:xfrm>
            <a:off x="777920" y="516618"/>
            <a:ext cx="8366080" cy="523220"/>
          </a:xfrm>
          <a:prstGeom prst="rect">
            <a:avLst/>
          </a:prstGeom>
          <a:noFill/>
        </p:spPr>
        <p:txBody>
          <a:bodyPr wrap="square" rtlCol="0">
            <a:spAutoFit/>
          </a:bodyPr>
          <a:lstStyle/>
          <a:p>
            <a:pPr algn="l"/>
            <a:r>
              <a:rPr lang="en-GB" sz="2800" b="1" dirty="0" smtClean="0">
                <a:latin typeface="Impact" panose="020B0806030902050204" pitchFamily="34" charset="0"/>
              </a:rPr>
              <a:t>Why Social Media can work for you?</a:t>
            </a:r>
            <a:endParaRPr lang="en-GB" sz="2800" b="1" dirty="0">
              <a:latin typeface="Impact" panose="020B0806030902050204" pitchFamily="34" charset="0"/>
            </a:endParaRPr>
          </a:p>
        </p:txBody>
      </p:sp>
      <p:sp>
        <p:nvSpPr>
          <p:cNvPr id="7" name="Rectangle 6"/>
          <p:cNvSpPr/>
          <p:nvPr/>
        </p:nvSpPr>
        <p:spPr>
          <a:xfrm>
            <a:off x="1" y="4761292"/>
            <a:ext cx="9143999" cy="273921"/>
          </a:xfrm>
          <a:prstGeom prst="rect">
            <a:avLst/>
          </a:prstGeom>
        </p:spPr>
        <p:txBody>
          <a:bodyPr wrap="square">
            <a:spAutoFit/>
          </a:bodyPr>
          <a:lstStyle/>
          <a:p>
            <a:pPr marL="0" marR="0" indent="0" defTabSz="457200" eaLnBrk="1" fontAlgn="auto" latinLnBrk="0" hangingPunct="1">
              <a:lnSpc>
                <a:spcPct val="117999"/>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sym typeface="Helvetica Neue"/>
              </a:rPr>
              <a:t>Source</a:t>
            </a:r>
            <a:r>
              <a:rPr lang="en-GB" sz="1000" dirty="0">
                <a:latin typeface="Arial" panose="020B0604020202020204" pitchFamily="34" charset="0"/>
                <a:cs typeface="Arial" panose="020B0604020202020204" pitchFamily="34" charset="0"/>
                <a:sym typeface="Helvetica Neue"/>
              </a:rPr>
              <a:t>: </a:t>
            </a:r>
            <a:r>
              <a:rPr lang="en-GB" sz="1000" u="sng" dirty="0" smtClean="0">
                <a:solidFill>
                  <a:schemeClr val="tx1"/>
                </a:solidFill>
                <a:latin typeface="Arial" panose="020B0604020202020204" pitchFamily="34" charset="0"/>
                <a:cs typeface="Arial" panose="020B0604020202020204" pitchFamily="34" charset="0"/>
              </a:rPr>
              <a:t>www.InternetLiveStats.com</a:t>
            </a:r>
            <a:r>
              <a:rPr lang="en-GB" sz="1000" dirty="0" smtClean="0">
                <a:solidFill>
                  <a:schemeClr val="tx1"/>
                </a:solidFill>
                <a:latin typeface="Arial" panose="020B0604020202020204" pitchFamily="34" charset="0"/>
                <a:cs typeface="Arial" panose="020B0604020202020204" pitchFamily="34" charset="0"/>
              </a:rPr>
              <a:t> and</a:t>
            </a:r>
            <a:r>
              <a:rPr lang="en-GB" sz="1000" dirty="0">
                <a:latin typeface="Arial" panose="020B0604020202020204" pitchFamily="34" charset="0"/>
                <a:cs typeface="Arial" panose="020B0604020202020204" pitchFamily="34" charset="0"/>
                <a:sym typeface="Helvetica Neue"/>
              </a:rPr>
              <a:t> International Telecommunication Union, World Telecommunication/ICT Development Report and database. 2016</a:t>
            </a:r>
          </a:p>
        </p:txBody>
      </p:sp>
    </p:spTree>
    <p:extLst>
      <p:ext uri="{BB962C8B-B14F-4D97-AF65-F5344CB8AC3E}">
        <p14:creationId xmlns:p14="http://schemas.microsoft.com/office/powerpoint/2010/main" val="209002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AEEF"/>
      </a:accent1>
      <a:accent2>
        <a:srgbClr val="8DC540"/>
      </a:accent2>
      <a:accent3>
        <a:srgbClr val="F7901D"/>
      </a:accent3>
      <a:accent4>
        <a:srgbClr val="E24034"/>
      </a:accent4>
      <a:accent5>
        <a:srgbClr val="FAD462"/>
      </a:accent5>
      <a:accent6>
        <a:srgbClr val="A4CAE3"/>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AEEF"/>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AEEF"/>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578</TotalTime>
  <Words>1293</Words>
  <Application>Microsoft Office PowerPoint</Application>
  <PresentationFormat>On-screen Show (16:9)</PresentationFormat>
  <Paragraphs>139</Paragraphs>
  <Slides>34</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Arial</vt:lpstr>
      <vt:lpstr>Calibri</vt:lpstr>
      <vt:lpstr>Century Gothic</vt:lpstr>
      <vt:lpstr>Helvetica Neue</vt:lpstr>
      <vt:lpstr>Impact</vt:lpstr>
      <vt:lpstr>Libre Franklin</vt:lpstr>
      <vt:lpstr>Trebuchet MS</vt:lpstr>
      <vt:lpstr>Wingdings</vt:lpstr>
      <vt:lpstr>Wingdings 3</vt:lpstr>
      <vt:lpstr>Facet</vt:lpstr>
      <vt:lpstr>SOCIAL MEDIA IN 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Strategy Template  Your tool for crafting your company’s social strategy  in 5 steps</dc:title>
  <dc:creator>Cleo Walker</dc:creator>
  <cp:lastModifiedBy>Cleo Walker</cp:lastModifiedBy>
  <cp:revision>111</cp:revision>
  <cp:lastPrinted>2018-07-07T12:00:47Z</cp:lastPrinted>
  <dcterms:modified xsi:type="dcterms:W3CDTF">2018-07-07T12:10:04Z</dcterms:modified>
</cp:coreProperties>
</file>