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96" r:id="rId2"/>
    <p:sldId id="311" r:id="rId3"/>
    <p:sldId id="340" r:id="rId4"/>
    <p:sldId id="334" r:id="rId5"/>
    <p:sldId id="335" r:id="rId6"/>
    <p:sldId id="336" r:id="rId7"/>
    <p:sldId id="302" r:id="rId8"/>
    <p:sldId id="259" r:id="rId9"/>
    <p:sldId id="318" r:id="rId10"/>
    <p:sldId id="326" r:id="rId11"/>
    <p:sldId id="327" r:id="rId12"/>
    <p:sldId id="333" r:id="rId13"/>
    <p:sldId id="331" r:id="rId14"/>
    <p:sldId id="332" r:id="rId15"/>
    <p:sldId id="261" r:id="rId16"/>
    <p:sldId id="319" r:id="rId17"/>
    <p:sldId id="325" r:id="rId18"/>
    <p:sldId id="262" r:id="rId19"/>
    <p:sldId id="299" r:id="rId20"/>
    <p:sldId id="292" r:id="rId21"/>
    <p:sldId id="263" r:id="rId22"/>
    <p:sldId id="264" r:id="rId23"/>
    <p:sldId id="320" r:id="rId24"/>
    <p:sldId id="317" r:id="rId25"/>
    <p:sldId id="321" r:id="rId26"/>
    <p:sldId id="270" r:id="rId27"/>
    <p:sldId id="271" r:id="rId28"/>
    <p:sldId id="277" r:id="rId29"/>
    <p:sldId id="278" r:id="rId30"/>
    <p:sldId id="279" r:id="rId31"/>
    <p:sldId id="269" r:id="rId32"/>
    <p:sldId id="258" r:id="rId33"/>
    <p:sldId id="337" r:id="rId34"/>
    <p:sldId id="328" r:id="rId35"/>
    <p:sldId id="256" r:id="rId36"/>
    <p:sldId id="280" r:id="rId37"/>
    <p:sldId id="322" r:id="rId38"/>
    <p:sldId id="283" r:id="rId39"/>
    <p:sldId id="284" r:id="rId40"/>
    <p:sldId id="286" r:id="rId41"/>
    <p:sldId id="282" r:id="rId42"/>
    <p:sldId id="323" r:id="rId43"/>
    <p:sldId id="329" r:id="rId44"/>
    <p:sldId id="330" r:id="rId45"/>
    <p:sldId id="287" r:id="rId46"/>
    <p:sldId id="288" r:id="rId47"/>
    <p:sldId id="268" r:id="rId48"/>
    <p:sldId id="290" r:id="rId49"/>
    <p:sldId id="307" r:id="rId50"/>
    <p:sldId id="303" r:id="rId51"/>
    <p:sldId id="338" r:id="rId52"/>
    <p:sldId id="289" r:id="rId53"/>
    <p:sldId id="305" r:id="rId54"/>
    <p:sldId id="306" r:id="rId55"/>
    <p:sldId id="304" r:id="rId56"/>
  </p:sldIdLst>
  <p:sldSz cx="9144000" cy="6858000" type="letter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499" autoAdjust="0"/>
  </p:normalViewPr>
  <p:slideViewPr>
    <p:cSldViewPr>
      <p:cViewPr>
        <p:scale>
          <a:sx n="53" d="100"/>
          <a:sy n="53" d="100"/>
        </p:scale>
        <p:origin x="-1638" y="-11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6E5412-D78E-46E3-B426-D8FA3A85B2C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E0F38579-C670-42B2-8BB0-C5C67E89501E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effectLst/>
            </a:rPr>
            <a:t>Education</a:t>
          </a:r>
          <a:r>
            <a:rPr lang="en-US" b="1" dirty="0" smtClean="0"/>
            <a:t> &amp; Youth</a:t>
          </a:r>
          <a:endParaRPr lang="en-GB" b="1" dirty="0"/>
        </a:p>
      </dgm:t>
    </dgm:pt>
    <dgm:pt modelId="{8963602D-CB1F-46F9-99C4-B5BBBE3EA195}" type="parTrans" cxnId="{EF38EAF3-7D06-436F-8193-03FC0F0A90B4}">
      <dgm:prSet/>
      <dgm:spPr/>
      <dgm:t>
        <a:bodyPr/>
        <a:lstStyle/>
        <a:p>
          <a:endParaRPr lang="en-GB"/>
        </a:p>
      </dgm:t>
    </dgm:pt>
    <dgm:pt modelId="{2A070310-1F10-4E89-AC90-A441B35A1704}" type="sibTrans" cxnId="{EF38EAF3-7D06-436F-8193-03FC0F0A90B4}">
      <dgm:prSet/>
      <dgm:spPr/>
      <dgm:t>
        <a:bodyPr/>
        <a:lstStyle/>
        <a:p>
          <a:endParaRPr lang="en-GB"/>
        </a:p>
      </dgm:t>
    </dgm:pt>
    <dgm:pt modelId="{44BF5858-4C9E-48FA-99C7-B2120FB95846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Church Army</a:t>
          </a:r>
          <a:endParaRPr lang="en-GB" b="1" dirty="0"/>
        </a:p>
      </dgm:t>
    </dgm:pt>
    <dgm:pt modelId="{5BA9F321-CB33-4AA2-BDA2-2A764CAD1377}" type="parTrans" cxnId="{A77F73E9-C259-4094-93F9-0869279E3727}">
      <dgm:prSet/>
      <dgm:spPr/>
      <dgm:t>
        <a:bodyPr/>
        <a:lstStyle/>
        <a:p>
          <a:endParaRPr lang="en-GB"/>
        </a:p>
      </dgm:t>
    </dgm:pt>
    <dgm:pt modelId="{09DAE871-484B-4B64-8A71-784F4B09F22E}" type="sibTrans" cxnId="{A77F73E9-C259-4094-93F9-0869279E3727}">
      <dgm:prSet/>
      <dgm:spPr/>
      <dgm:t>
        <a:bodyPr/>
        <a:lstStyle/>
        <a:p>
          <a:endParaRPr lang="en-GB"/>
        </a:p>
      </dgm:t>
    </dgm:pt>
    <dgm:pt modelId="{EFE075F4-F18B-4DA6-8356-22DEF440533A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/>
            <a:t>JCMS</a:t>
          </a:r>
          <a:endParaRPr lang="en-GB" b="1" dirty="0"/>
        </a:p>
      </dgm:t>
    </dgm:pt>
    <dgm:pt modelId="{7FF1FE0F-E5EB-464F-B711-34C49482FEA2}" type="parTrans" cxnId="{96DE1420-DDF7-4C1F-818F-16CC67C58EF5}">
      <dgm:prSet/>
      <dgm:spPr/>
      <dgm:t>
        <a:bodyPr/>
        <a:lstStyle/>
        <a:p>
          <a:endParaRPr lang="en-GB"/>
        </a:p>
      </dgm:t>
    </dgm:pt>
    <dgm:pt modelId="{ED50C2BC-2C0C-4400-B26A-B29AF1C3BE88}" type="sibTrans" cxnId="{96DE1420-DDF7-4C1F-818F-16CC67C58EF5}">
      <dgm:prSet/>
      <dgm:spPr/>
      <dgm:t>
        <a:bodyPr/>
        <a:lstStyle/>
        <a:p>
          <a:endParaRPr lang="en-GB"/>
        </a:p>
      </dgm:t>
    </dgm:pt>
    <dgm:pt modelId="{4488B20B-C53B-44E6-BBE0-940975549B68}" type="pres">
      <dgm:prSet presAssocID="{8D6E5412-D78E-46E3-B426-D8FA3A85B2C4}" presName="compositeShape" presStyleCnt="0">
        <dgm:presLayoutVars>
          <dgm:chMax val="7"/>
          <dgm:dir/>
          <dgm:resizeHandles val="exact"/>
        </dgm:presLayoutVars>
      </dgm:prSet>
      <dgm:spPr/>
    </dgm:pt>
    <dgm:pt modelId="{A38CF0B8-CB17-4D0C-821B-60A10D5D9335}" type="pres">
      <dgm:prSet presAssocID="{8D6E5412-D78E-46E3-B426-D8FA3A85B2C4}" presName="wedge1" presStyleLbl="node1" presStyleIdx="0" presStyleCnt="3"/>
      <dgm:spPr/>
      <dgm:t>
        <a:bodyPr/>
        <a:lstStyle/>
        <a:p>
          <a:endParaRPr lang="en-GB"/>
        </a:p>
      </dgm:t>
    </dgm:pt>
    <dgm:pt modelId="{50157CC8-D978-49D6-996C-8310BF755A79}" type="pres">
      <dgm:prSet presAssocID="{8D6E5412-D78E-46E3-B426-D8FA3A85B2C4}" presName="dummy1a" presStyleCnt="0"/>
      <dgm:spPr/>
    </dgm:pt>
    <dgm:pt modelId="{68D3E6C5-250D-4B55-B4E5-3BD6F70B4216}" type="pres">
      <dgm:prSet presAssocID="{8D6E5412-D78E-46E3-B426-D8FA3A85B2C4}" presName="dummy1b" presStyleCnt="0"/>
      <dgm:spPr/>
    </dgm:pt>
    <dgm:pt modelId="{80932BAA-BA3C-4E62-9A63-C46732CFB6F3}" type="pres">
      <dgm:prSet presAssocID="{8D6E5412-D78E-46E3-B426-D8FA3A85B2C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38F0BF-0406-4FA5-AC1A-FEC02325B0B7}" type="pres">
      <dgm:prSet presAssocID="{8D6E5412-D78E-46E3-B426-D8FA3A85B2C4}" presName="wedge2" presStyleLbl="node1" presStyleIdx="1" presStyleCnt="3"/>
      <dgm:spPr/>
      <dgm:t>
        <a:bodyPr/>
        <a:lstStyle/>
        <a:p>
          <a:endParaRPr lang="en-GB"/>
        </a:p>
      </dgm:t>
    </dgm:pt>
    <dgm:pt modelId="{B2D4104E-FF7D-4787-9E48-60AFCF2A4668}" type="pres">
      <dgm:prSet presAssocID="{8D6E5412-D78E-46E3-B426-D8FA3A85B2C4}" presName="dummy2a" presStyleCnt="0"/>
      <dgm:spPr/>
    </dgm:pt>
    <dgm:pt modelId="{56F92F42-FB7D-4A5B-8803-D9AF1CACB3F1}" type="pres">
      <dgm:prSet presAssocID="{8D6E5412-D78E-46E3-B426-D8FA3A85B2C4}" presName="dummy2b" presStyleCnt="0"/>
      <dgm:spPr/>
    </dgm:pt>
    <dgm:pt modelId="{1F67964D-01F7-490B-A5CB-F0F3543070E2}" type="pres">
      <dgm:prSet presAssocID="{8D6E5412-D78E-46E3-B426-D8FA3A85B2C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EE514F-34FF-4074-823D-1547CD3348B2}" type="pres">
      <dgm:prSet presAssocID="{8D6E5412-D78E-46E3-B426-D8FA3A85B2C4}" presName="wedge3" presStyleLbl="node1" presStyleIdx="2" presStyleCnt="3"/>
      <dgm:spPr/>
      <dgm:t>
        <a:bodyPr/>
        <a:lstStyle/>
        <a:p>
          <a:endParaRPr lang="en-GB"/>
        </a:p>
      </dgm:t>
    </dgm:pt>
    <dgm:pt modelId="{4789906C-795E-4769-B383-622A54156C48}" type="pres">
      <dgm:prSet presAssocID="{8D6E5412-D78E-46E3-B426-D8FA3A85B2C4}" presName="dummy3a" presStyleCnt="0"/>
      <dgm:spPr/>
    </dgm:pt>
    <dgm:pt modelId="{86D349E9-9F64-4D50-B15A-47451CB37429}" type="pres">
      <dgm:prSet presAssocID="{8D6E5412-D78E-46E3-B426-D8FA3A85B2C4}" presName="dummy3b" presStyleCnt="0"/>
      <dgm:spPr/>
    </dgm:pt>
    <dgm:pt modelId="{3C0F526B-4A0C-4CA0-99B8-862A9E4886B9}" type="pres">
      <dgm:prSet presAssocID="{8D6E5412-D78E-46E3-B426-D8FA3A85B2C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A35856-DE86-4D0E-8A97-AA9CE39A3A41}" type="pres">
      <dgm:prSet presAssocID="{2A070310-1F10-4E89-AC90-A441B35A1704}" presName="arrowWedge1" presStyleLbl="fgSibTrans2D1" presStyleIdx="0" presStyleCnt="3"/>
      <dgm:spPr/>
    </dgm:pt>
    <dgm:pt modelId="{A2083C31-F6FC-4E04-ADF4-D073DEE871C5}" type="pres">
      <dgm:prSet presAssocID="{09DAE871-484B-4B64-8A71-784F4B09F22E}" presName="arrowWedge2" presStyleLbl="fgSibTrans2D1" presStyleIdx="1" presStyleCnt="3"/>
      <dgm:spPr/>
    </dgm:pt>
    <dgm:pt modelId="{EDF18B7C-5472-42CF-AD94-8C59856A0F21}" type="pres">
      <dgm:prSet presAssocID="{ED50C2BC-2C0C-4400-B26A-B29AF1C3BE88}" presName="arrowWedge3" presStyleLbl="fgSibTrans2D1" presStyleIdx="2" presStyleCnt="3"/>
      <dgm:spPr/>
    </dgm:pt>
  </dgm:ptLst>
  <dgm:cxnLst>
    <dgm:cxn modelId="{70F3F092-B6FE-4A1C-828D-BB3E16EB286E}" type="presOf" srcId="{EFE075F4-F18B-4DA6-8356-22DEF440533A}" destId="{80EE514F-34FF-4074-823D-1547CD3348B2}" srcOrd="0" destOrd="0" presId="urn:microsoft.com/office/officeart/2005/8/layout/cycle8"/>
    <dgm:cxn modelId="{0D95B154-6784-4B3A-95D5-FD3C832D8509}" type="presOf" srcId="{EFE075F4-F18B-4DA6-8356-22DEF440533A}" destId="{3C0F526B-4A0C-4CA0-99B8-862A9E4886B9}" srcOrd="1" destOrd="0" presId="urn:microsoft.com/office/officeart/2005/8/layout/cycle8"/>
    <dgm:cxn modelId="{2FF7A39E-8BD6-454A-88B3-8B1B9D64ABA6}" type="presOf" srcId="{E0F38579-C670-42B2-8BB0-C5C67E89501E}" destId="{80932BAA-BA3C-4E62-9A63-C46732CFB6F3}" srcOrd="1" destOrd="0" presId="urn:microsoft.com/office/officeart/2005/8/layout/cycle8"/>
    <dgm:cxn modelId="{60AC3A7F-47A7-44EA-AA97-6B2D09D9D55C}" type="presOf" srcId="{44BF5858-4C9E-48FA-99C7-B2120FB95846}" destId="{1F67964D-01F7-490B-A5CB-F0F3543070E2}" srcOrd="1" destOrd="0" presId="urn:microsoft.com/office/officeart/2005/8/layout/cycle8"/>
    <dgm:cxn modelId="{EF38EAF3-7D06-436F-8193-03FC0F0A90B4}" srcId="{8D6E5412-D78E-46E3-B426-D8FA3A85B2C4}" destId="{E0F38579-C670-42B2-8BB0-C5C67E89501E}" srcOrd="0" destOrd="0" parTransId="{8963602D-CB1F-46F9-99C4-B5BBBE3EA195}" sibTransId="{2A070310-1F10-4E89-AC90-A441B35A1704}"/>
    <dgm:cxn modelId="{96DE1420-DDF7-4C1F-818F-16CC67C58EF5}" srcId="{8D6E5412-D78E-46E3-B426-D8FA3A85B2C4}" destId="{EFE075F4-F18B-4DA6-8356-22DEF440533A}" srcOrd="2" destOrd="0" parTransId="{7FF1FE0F-E5EB-464F-B711-34C49482FEA2}" sibTransId="{ED50C2BC-2C0C-4400-B26A-B29AF1C3BE88}"/>
    <dgm:cxn modelId="{34F4CD5C-D21A-4ADF-9525-F1817204E163}" type="presOf" srcId="{8D6E5412-D78E-46E3-B426-D8FA3A85B2C4}" destId="{4488B20B-C53B-44E6-BBE0-940975549B68}" srcOrd="0" destOrd="0" presId="urn:microsoft.com/office/officeart/2005/8/layout/cycle8"/>
    <dgm:cxn modelId="{77F83967-509A-486F-8288-84BF243738C1}" type="presOf" srcId="{E0F38579-C670-42B2-8BB0-C5C67E89501E}" destId="{A38CF0B8-CB17-4D0C-821B-60A10D5D9335}" srcOrd="0" destOrd="0" presId="urn:microsoft.com/office/officeart/2005/8/layout/cycle8"/>
    <dgm:cxn modelId="{4490CC40-6179-4E41-AD52-37A55246D0A4}" type="presOf" srcId="{44BF5858-4C9E-48FA-99C7-B2120FB95846}" destId="{B738F0BF-0406-4FA5-AC1A-FEC02325B0B7}" srcOrd="0" destOrd="0" presId="urn:microsoft.com/office/officeart/2005/8/layout/cycle8"/>
    <dgm:cxn modelId="{A77F73E9-C259-4094-93F9-0869279E3727}" srcId="{8D6E5412-D78E-46E3-B426-D8FA3A85B2C4}" destId="{44BF5858-4C9E-48FA-99C7-B2120FB95846}" srcOrd="1" destOrd="0" parTransId="{5BA9F321-CB33-4AA2-BDA2-2A764CAD1377}" sibTransId="{09DAE871-484B-4B64-8A71-784F4B09F22E}"/>
    <dgm:cxn modelId="{07591C5C-2090-4597-B20D-2EE0D242F30B}" type="presParOf" srcId="{4488B20B-C53B-44E6-BBE0-940975549B68}" destId="{A38CF0B8-CB17-4D0C-821B-60A10D5D9335}" srcOrd="0" destOrd="0" presId="urn:microsoft.com/office/officeart/2005/8/layout/cycle8"/>
    <dgm:cxn modelId="{3125C9DA-EF27-45B4-BD7B-5F68BD9937B1}" type="presParOf" srcId="{4488B20B-C53B-44E6-BBE0-940975549B68}" destId="{50157CC8-D978-49D6-996C-8310BF755A79}" srcOrd="1" destOrd="0" presId="urn:microsoft.com/office/officeart/2005/8/layout/cycle8"/>
    <dgm:cxn modelId="{D2C32AB3-57C2-453E-8EBD-7621CFC89C87}" type="presParOf" srcId="{4488B20B-C53B-44E6-BBE0-940975549B68}" destId="{68D3E6C5-250D-4B55-B4E5-3BD6F70B4216}" srcOrd="2" destOrd="0" presId="urn:microsoft.com/office/officeart/2005/8/layout/cycle8"/>
    <dgm:cxn modelId="{79F663CA-C1FC-4259-A142-C02D5235D7BF}" type="presParOf" srcId="{4488B20B-C53B-44E6-BBE0-940975549B68}" destId="{80932BAA-BA3C-4E62-9A63-C46732CFB6F3}" srcOrd="3" destOrd="0" presId="urn:microsoft.com/office/officeart/2005/8/layout/cycle8"/>
    <dgm:cxn modelId="{E1C1552B-BF55-4DA7-BF63-A0DC737A9EB4}" type="presParOf" srcId="{4488B20B-C53B-44E6-BBE0-940975549B68}" destId="{B738F0BF-0406-4FA5-AC1A-FEC02325B0B7}" srcOrd="4" destOrd="0" presId="urn:microsoft.com/office/officeart/2005/8/layout/cycle8"/>
    <dgm:cxn modelId="{7B804905-CAEF-4B13-8738-29C719BB5751}" type="presParOf" srcId="{4488B20B-C53B-44E6-BBE0-940975549B68}" destId="{B2D4104E-FF7D-4787-9E48-60AFCF2A4668}" srcOrd="5" destOrd="0" presId="urn:microsoft.com/office/officeart/2005/8/layout/cycle8"/>
    <dgm:cxn modelId="{B2353BF4-AD3E-4F49-8712-E7191B08B371}" type="presParOf" srcId="{4488B20B-C53B-44E6-BBE0-940975549B68}" destId="{56F92F42-FB7D-4A5B-8803-D9AF1CACB3F1}" srcOrd="6" destOrd="0" presId="urn:microsoft.com/office/officeart/2005/8/layout/cycle8"/>
    <dgm:cxn modelId="{6C38512C-3E70-4886-94E9-0CB631C34BB1}" type="presParOf" srcId="{4488B20B-C53B-44E6-BBE0-940975549B68}" destId="{1F67964D-01F7-490B-A5CB-F0F3543070E2}" srcOrd="7" destOrd="0" presId="urn:microsoft.com/office/officeart/2005/8/layout/cycle8"/>
    <dgm:cxn modelId="{11FE8DD4-4953-44E3-93F9-EFEB58B35E69}" type="presParOf" srcId="{4488B20B-C53B-44E6-BBE0-940975549B68}" destId="{80EE514F-34FF-4074-823D-1547CD3348B2}" srcOrd="8" destOrd="0" presId="urn:microsoft.com/office/officeart/2005/8/layout/cycle8"/>
    <dgm:cxn modelId="{BACC55CD-12DA-4059-B5E1-EBA082156A33}" type="presParOf" srcId="{4488B20B-C53B-44E6-BBE0-940975549B68}" destId="{4789906C-795E-4769-B383-622A54156C48}" srcOrd="9" destOrd="0" presId="urn:microsoft.com/office/officeart/2005/8/layout/cycle8"/>
    <dgm:cxn modelId="{F39BCCC1-DC6D-4397-B4C3-D9AA4CCEE0FC}" type="presParOf" srcId="{4488B20B-C53B-44E6-BBE0-940975549B68}" destId="{86D349E9-9F64-4D50-B15A-47451CB37429}" srcOrd="10" destOrd="0" presId="urn:microsoft.com/office/officeart/2005/8/layout/cycle8"/>
    <dgm:cxn modelId="{29591E84-9453-4C69-916E-593CC725E479}" type="presParOf" srcId="{4488B20B-C53B-44E6-BBE0-940975549B68}" destId="{3C0F526B-4A0C-4CA0-99B8-862A9E4886B9}" srcOrd="11" destOrd="0" presId="urn:microsoft.com/office/officeart/2005/8/layout/cycle8"/>
    <dgm:cxn modelId="{F0435CB6-9B1B-4CE5-BEC7-CB745DFDD688}" type="presParOf" srcId="{4488B20B-C53B-44E6-BBE0-940975549B68}" destId="{84A35856-DE86-4D0E-8A97-AA9CE39A3A41}" srcOrd="12" destOrd="0" presId="urn:microsoft.com/office/officeart/2005/8/layout/cycle8"/>
    <dgm:cxn modelId="{B6ED9033-DF5F-4DDE-8298-CA34F471C43B}" type="presParOf" srcId="{4488B20B-C53B-44E6-BBE0-940975549B68}" destId="{A2083C31-F6FC-4E04-ADF4-D073DEE871C5}" srcOrd="13" destOrd="0" presId="urn:microsoft.com/office/officeart/2005/8/layout/cycle8"/>
    <dgm:cxn modelId="{ACA0B1CC-A589-45B2-8DB8-DC588DD1F316}" type="presParOf" srcId="{4488B20B-C53B-44E6-BBE0-940975549B68}" destId="{EDF18B7C-5472-42CF-AD94-8C59856A0F2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CF0B8-CB17-4D0C-821B-60A10D5D9335}">
      <dsp:nvSpPr>
        <dsp:cNvPr id="0" name=""/>
        <dsp:cNvSpPr/>
      </dsp:nvSpPr>
      <dsp:spPr>
        <a:xfrm>
          <a:off x="2292354" y="294161"/>
          <a:ext cx="3801475" cy="3801475"/>
        </a:xfrm>
        <a:prstGeom prst="pie">
          <a:avLst>
            <a:gd name="adj1" fmla="val 16200000"/>
            <a:gd name="adj2" fmla="val 180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/>
            </a:rPr>
            <a:t>Education</a:t>
          </a:r>
          <a:r>
            <a:rPr lang="en-US" sz="2400" b="1" kern="1200" dirty="0" smtClean="0"/>
            <a:t> &amp; Youth</a:t>
          </a:r>
          <a:endParaRPr lang="en-GB" sz="2400" b="1" kern="1200" dirty="0"/>
        </a:p>
      </dsp:txBody>
      <dsp:txXfrm>
        <a:off x="4295822" y="1099712"/>
        <a:ext cx="1357669" cy="1131391"/>
      </dsp:txXfrm>
    </dsp:sp>
    <dsp:sp modelId="{B738F0BF-0406-4FA5-AC1A-FEC02325B0B7}">
      <dsp:nvSpPr>
        <dsp:cNvPr id="0" name=""/>
        <dsp:cNvSpPr/>
      </dsp:nvSpPr>
      <dsp:spPr>
        <a:xfrm>
          <a:off x="2214062" y="429928"/>
          <a:ext cx="3801475" cy="3801475"/>
        </a:xfrm>
        <a:prstGeom prst="pie">
          <a:avLst>
            <a:gd name="adj1" fmla="val 1800000"/>
            <a:gd name="adj2" fmla="val 900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Church Army</a:t>
          </a:r>
          <a:endParaRPr lang="en-GB" sz="2400" b="1" kern="1200" dirty="0"/>
        </a:p>
      </dsp:txBody>
      <dsp:txXfrm>
        <a:off x="3119175" y="2896362"/>
        <a:ext cx="2036504" cy="995624"/>
      </dsp:txXfrm>
    </dsp:sp>
    <dsp:sp modelId="{80EE514F-34FF-4074-823D-1547CD3348B2}">
      <dsp:nvSpPr>
        <dsp:cNvPr id="0" name=""/>
        <dsp:cNvSpPr/>
      </dsp:nvSpPr>
      <dsp:spPr>
        <a:xfrm>
          <a:off x="2135769" y="294161"/>
          <a:ext cx="3801475" cy="3801475"/>
        </a:xfrm>
        <a:prstGeom prst="pie">
          <a:avLst>
            <a:gd name="adj1" fmla="val 9000000"/>
            <a:gd name="adj2" fmla="val 1620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JCMS</a:t>
          </a:r>
          <a:endParaRPr lang="en-GB" sz="2400" b="1" kern="1200" dirty="0"/>
        </a:p>
      </dsp:txBody>
      <dsp:txXfrm>
        <a:off x="2576107" y="1099712"/>
        <a:ext cx="1357669" cy="1131391"/>
      </dsp:txXfrm>
    </dsp:sp>
    <dsp:sp modelId="{84A35856-DE86-4D0E-8A97-AA9CE39A3A41}">
      <dsp:nvSpPr>
        <dsp:cNvPr id="0" name=""/>
        <dsp:cNvSpPr/>
      </dsp:nvSpPr>
      <dsp:spPr>
        <a:xfrm>
          <a:off x="2057338" y="58832"/>
          <a:ext cx="4272134" cy="427213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83C31-F6FC-4E04-ADF4-D073DEE871C5}">
      <dsp:nvSpPr>
        <dsp:cNvPr id="0" name=""/>
        <dsp:cNvSpPr/>
      </dsp:nvSpPr>
      <dsp:spPr>
        <a:xfrm>
          <a:off x="1978732" y="194358"/>
          <a:ext cx="4272134" cy="427213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18B7C-5472-42CF-AD94-8C59856A0F21}">
      <dsp:nvSpPr>
        <dsp:cNvPr id="0" name=""/>
        <dsp:cNvSpPr/>
      </dsp:nvSpPr>
      <dsp:spPr>
        <a:xfrm>
          <a:off x="1900126" y="58832"/>
          <a:ext cx="4272134" cy="427213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E92F647-6719-4FF4-951A-6C7FD0B65EBA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17D6B9F-06EB-4170-A77D-C70AD19586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014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JCMS is its</a:t>
            </a:r>
            <a:r>
              <a:rPr lang="en-US" baseline="0" dirty="0" smtClean="0"/>
              <a:t> 157</a:t>
            </a:r>
            <a:r>
              <a:rPr lang="en-US" baseline="30000" dirty="0" smtClean="0"/>
              <a:t>th</a:t>
            </a:r>
            <a:r>
              <a:rPr lang="en-US" baseline="0" dirty="0" smtClean="0"/>
              <a:t> year as t</a:t>
            </a:r>
            <a:r>
              <a:rPr lang="en-US" dirty="0" smtClean="0"/>
              <a:t>he</a:t>
            </a:r>
            <a:r>
              <a:rPr lang="en-US" baseline="0" dirty="0" smtClean="0"/>
              <a:t> missionary agency of the Church in Jamaica and the Cayman Islands.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extension to accommodate activity centre. Capital</a:t>
            </a:r>
            <a:r>
              <a:rPr lang="en-US" baseline="0" dirty="0" smtClean="0"/>
              <a:t> Disbursement in 2017 of approx $1.3 million.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153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Sunday School and Meetings currently takes place in the completed extension</a:t>
            </a:r>
            <a:r>
              <a:rPr lang="en-US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482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Archdeacon Thomas with</a:t>
            </a:r>
            <a:r>
              <a:rPr lang="en-US" baseline="0" dirty="0" smtClean="0"/>
              <a:t> some members of the Steering Committee.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52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JCMS covers</a:t>
            </a:r>
            <a:r>
              <a:rPr lang="en-US" baseline="0" dirty="0" smtClean="0"/>
              <a:t> the costs of operations, including </a:t>
            </a:r>
            <a:r>
              <a:rPr lang="en-US" dirty="0" smtClean="0"/>
              <a:t>transportation for all the activities.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516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Parents and members of St. Gabriel’s participated in</a:t>
            </a:r>
            <a:r>
              <a:rPr lang="en-US" baseline="0" dirty="0" smtClean="0"/>
              <a:t> the service.  Rev. Lorraine Geddes-McDonald gave the message.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172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Missionary Service led by Fr. Michael Allen and Members of</a:t>
            </a:r>
            <a:r>
              <a:rPr lang="en-US" baseline="0" dirty="0" smtClean="0"/>
              <a:t> the Church of the Ascension.</a:t>
            </a:r>
          </a:p>
          <a:p>
            <a:r>
              <a:rPr lang="en-US" baseline="0" dirty="0" smtClean="0"/>
              <a:t>Support has also been received from Church of the Holy Spirit, The Cathedral</a:t>
            </a:r>
            <a:r>
              <a:rPr lang="en-US" baseline="0" smtClean="0"/>
              <a:t>, Spanish </a:t>
            </a:r>
            <a:r>
              <a:rPr lang="en-US" baseline="0" dirty="0" smtClean="0"/>
              <a:t>Town &amp; Christ Church, Vineyard.  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850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 859 Longville Park - Agreement signed and executed March 2017.  Site for new Church Building.    The community of Longville will be engaged in the establishment and ownership of the new building.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516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JCMS notes that activities are also happening in other Missions across the Diocese, is encouraged by the creativity.  </a:t>
            </a:r>
            <a:r>
              <a:rPr lang="en-US" dirty="0" smtClean="0"/>
              <a:t>Focus of St. Mark’s Cure</a:t>
            </a:r>
            <a:r>
              <a:rPr lang="en-US" baseline="0" dirty="0" smtClean="0"/>
              <a:t> –2017:  Mission to be re-classified as settled congregation by 2022 – a whole Cure effort strongly supported by the local BSA.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481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Currently has an active membership of thirty-two (32) persons in addition to</a:t>
            </a:r>
            <a:r>
              <a:rPr lang="en-US" baseline="0" dirty="0" smtClean="0"/>
              <a:t> thirty (30) Sunday School Children.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8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UTCWI Summer</a:t>
            </a:r>
            <a:r>
              <a:rPr lang="en-US" baseline="0" dirty="0" smtClean="0"/>
              <a:t> Placement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 supported by JCMS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695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42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praying at St. Paul’s at the end of VBS.  Graduation exercise at Cooper’s Hill Primary.  See</a:t>
            </a:r>
            <a:r>
              <a:rPr lang="en-US" baseline="0" dirty="0" smtClean="0"/>
              <a:t> appendix 1 in  printed reports.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058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Notwithstanding</a:t>
            </a:r>
            <a:r>
              <a:rPr lang="en-US" baseline="0" dirty="0" smtClean="0"/>
              <a:t> these top contributors, we would like to make special mention of the members of St. John’s, Portland Cottage, who for the first time in over 12 years gave a contribution of $10,000 towards their Deanery’s Quota. 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318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Tabling the</a:t>
            </a:r>
            <a:r>
              <a:rPr lang="en-US" baseline="0" dirty="0" smtClean="0"/>
              <a:t> Audited Statements for years 2015 &amp; 2016.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834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Grants – Current A/c Support – Total Mission Indebtedness as at Dec 2017:</a:t>
            </a:r>
            <a:r>
              <a:rPr lang="en-US" baseline="0" dirty="0" smtClean="0"/>
              <a:t> </a:t>
            </a:r>
            <a:r>
              <a:rPr lang="en-US" b="1" baseline="0" dirty="0" smtClean="0"/>
              <a:t>$20.34M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53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dialogue with the Accounts Dept, to have 2017 &amp; 2018 completed &amp; presented by the next Synod.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going to end where we began.  “…an enormous gap exits between the Church’s missionary vision</a:t>
            </a:r>
            <a:r>
              <a:rPr lang="en-US" baseline="0" dirty="0" smtClean="0"/>
              <a:t> and the lived experiences of our Christian witness.”  Working together we are going to close that gap.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4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we go any further,</a:t>
            </a:r>
            <a:r>
              <a:rPr lang="en-US" baseline="0" dirty="0" smtClean="0"/>
              <a:t> join me in welcoming…</a:t>
            </a:r>
          </a:p>
          <a:p>
            <a:r>
              <a:rPr lang="en-US" dirty="0" smtClean="0"/>
              <a:t>Sister Claudette succeeds Mrs. Carmen Bromley: The General Committee has drafted</a:t>
            </a:r>
            <a:r>
              <a:rPr lang="en-US" baseline="0" dirty="0" smtClean="0"/>
              <a:t> a resolution for presentation to the Synod in recognition of </a:t>
            </a:r>
            <a:r>
              <a:rPr lang="en-US" baseline="0" dirty="0" err="1" smtClean="0"/>
              <a:t>Mrs</a:t>
            </a:r>
            <a:r>
              <a:rPr lang="en-US" baseline="0" dirty="0" smtClean="0"/>
              <a:t> Bromley’s service.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Spot Valley, Montego Bay ; Discovery</a:t>
            </a:r>
            <a:r>
              <a:rPr lang="en-US" baseline="0" dirty="0" smtClean="0"/>
              <a:t> Bay, St. Ann;  Longville Park, Clarendon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39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JCMS will be working with</a:t>
            </a:r>
            <a:r>
              <a:rPr lang="en-US" baseline="0" dirty="0" smtClean="0"/>
              <a:t> the Church Army to give additional support to this Mission in 2018.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0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 a look</a:t>
            </a:r>
            <a:r>
              <a:rPr lang="en-US" baseline="0" dirty="0" smtClean="0"/>
              <a:t> at this aerial view of Longville Park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512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</a:t>
            </a:r>
            <a:r>
              <a:rPr lang="en-US" baseline="0" dirty="0" smtClean="0"/>
              <a:t> identified Anglicans who live in the community.  What have we done so far and plan to do?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41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 assisted by Sis. Norma.</a:t>
            </a:r>
          </a:p>
          <a:p>
            <a:r>
              <a:rPr lang="en-US" baseline="0" dirty="0" smtClean="0"/>
              <a:t>Computer, furniture and material acquired for Homework Centre.  </a:t>
            </a:r>
          </a:p>
          <a:p>
            <a:r>
              <a:rPr lang="en-US" baseline="0" dirty="0" smtClean="0"/>
              <a:t>Need additional help.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783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Purchase of a Mission House.  Diocese took possession</a:t>
            </a:r>
            <a:r>
              <a:rPr lang="en-US" baseline="0" dirty="0" smtClean="0"/>
              <a:t> in December 2014.   Steering Committee appointed chaired by Fitz Carty. Sister </a:t>
            </a:r>
            <a:r>
              <a:rPr lang="en-US" baseline="0" dirty="0" err="1" smtClean="0"/>
              <a:t>Alvarine</a:t>
            </a:r>
            <a:r>
              <a:rPr lang="en-US" baseline="0" dirty="0" smtClean="0"/>
              <a:t> Roberts resides at the Mission House and has the responsibility for leading the missionary activities.</a:t>
            </a:r>
            <a:r>
              <a:rPr lang="en-US" dirty="0" smtClean="0"/>
              <a:t> </a:t>
            </a:r>
            <a:r>
              <a:rPr lang="en-US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D6B9F-06EB-4170-A77D-C70AD195866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45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45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61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22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6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81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2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48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70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70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79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22C94-F041-4AF9-9701-C83531587B2E}" type="datetimeFigureOut">
              <a:rPr lang="en-GB" smtClean="0"/>
              <a:pPr/>
              <a:t>17/04/2018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ECFC3-77FB-4005-ADB0-7E6C663FF3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84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35756"/>
            <a:ext cx="8229600" cy="12112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DIOCESE OF JAMAICA &amp; THE CAYMAN ISLANDS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b="1" dirty="0" smtClean="0"/>
              <a:t>JAMAICA CHURCH MISSIONARY SOCIETY</a:t>
            </a:r>
            <a:endParaRPr lang="en-US" b="1" dirty="0"/>
          </a:p>
          <a:p>
            <a:endParaRPr lang="en-US" dirty="0" smtClean="0"/>
          </a:p>
          <a:p>
            <a:pPr algn="ctr"/>
            <a:r>
              <a:rPr lang="en-US" b="1" dirty="0" smtClean="0"/>
              <a:t>REPORT FOR THE YEAR 2017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0"/>
            <a:ext cx="2476314" cy="26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7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Settled Community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Population – approx. 27,000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Primary and Secondary Educational Institutions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Opportunities for training &amp; employment of youth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13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Current Status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Personnel Challenges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Strategic pause on missionary work in Spot Valley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Deanery of St. James &amp; the Archdeacon to determine the way forward.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Archdeacon of Montego Bay has assumed responsibility for oversight of the property.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the interim JCMS offers minimal grant funding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2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Profile – Discovery Bay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Heavy local &amp; tourist traffic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Number of returning residents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Locals relocating to the area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Small &amp; large business concerns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Hotels and educational institutions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5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Bay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Meet at 4:00 p.m. on Sundays at the Roman Catholic Church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Weekly Bible Studies in homes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Core group of eight (8) persons augmented with overseas visitors &amp; local congregations for special events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Not attached to a Cure but gets strong support from the Rural Dean, the Very Rev. Richard Tucker, Rev. Garfield Campbell of St. Mark’s and the </a:t>
            </a:r>
            <a:r>
              <a:rPr lang="en-US" dirty="0" err="1" smtClean="0"/>
              <a:t>Ocho</a:t>
            </a:r>
            <a:r>
              <a:rPr lang="en-US" dirty="0" smtClean="0"/>
              <a:t> Rios Chapter of the BSA.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44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ACTIVITIES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Part of the Runaway Bay/Discovery Bay Ministers’ Fraternal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Lead monthly devotions at the Discovery Bay All-Age School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Engaging returning residents to the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59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Longville Park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18" y="1143000"/>
            <a:ext cx="7318418" cy="54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8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PROFILE</a:t>
            </a:r>
            <a:br>
              <a:rPr lang="en-US" b="1" dirty="0" smtClean="0"/>
            </a:br>
            <a:r>
              <a:rPr lang="en-US" b="1" dirty="0" smtClean="0"/>
              <a:t>What is the Potential Here?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Dormitory Community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5,000 Housing Solutions – (second only to Greater </a:t>
            </a:r>
            <a:r>
              <a:rPr lang="en-US" dirty="0" err="1" smtClean="0"/>
              <a:t>Portmore</a:t>
            </a:r>
            <a:r>
              <a:rPr lang="en-US" dirty="0" smtClean="0"/>
              <a:t> in  terms of large scale developments in Jamaica)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Residents relocating from other communities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Increasing Population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Young families with children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People travel out for social 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1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Opportunities for Missionary Outreach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Homework Centre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Parenting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Home Bible Studies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Community Recreational Activities – e g Movie </a:t>
            </a:r>
            <a:r>
              <a:rPr lang="en-US" dirty="0" err="1" smtClean="0"/>
              <a:t>NIght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1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1714500"/>
          </a:xfrm>
        </p:spPr>
        <p:txBody>
          <a:bodyPr>
            <a:normAutofit/>
          </a:bodyPr>
          <a:lstStyle/>
          <a:p>
            <a:r>
              <a:rPr lang="en-US" dirty="0" smtClean="0"/>
              <a:t>Longville Park Mission</a:t>
            </a:r>
            <a:br>
              <a:rPr lang="en-US" dirty="0" smtClean="0"/>
            </a:br>
            <a:r>
              <a:rPr lang="en-US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BEFORE</a:t>
            </a:r>
            <a:endParaRPr lang="en-GB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 descr="http://www.propertyadsja.com/propertyimages/25UJ3Q5.jpg?House-For-Lease/rental-in-longville-park-clarendon,-Clarendon---Jamaica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57400"/>
            <a:ext cx="6324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516836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Longville Park Mission</a:t>
            </a:r>
            <a:br>
              <a:rPr lang="en-US" dirty="0" smtClean="0"/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AFTER</a:t>
            </a:r>
            <a:endParaRPr lang="en-GB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24249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4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OBJECTIVES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JM" sz="6000" dirty="0" smtClean="0">
                <a:solidFill>
                  <a:schemeClr val="bg1"/>
                </a:solidFill>
              </a:rPr>
              <a:t> Establishment, maintenance </a:t>
            </a:r>
            <a:r>
              <a:rPr lang="en-JM" sz="6000" dirty="0">
                <a:solidFill>
                  <a:schemeClr val="bg1"/>
                </a:solidFill>
              </a:rPr>
              <a:t>and </a:t>
            </a:r>
            <a:r>
              <a:rPr lang="en-JM" sz="6000" dirty="0" smtClean="0">
                <a:solidFill>
                  <a:schemeClr val="bg1"/>
                </a:solidFill>
              </a:rPr>
              <a:t>extension </a:t>
            </a:r>
            <a:r>
              <a:rPr lang="en-JM" sz="6000" dirty="0">
                <a:solidFill>
                  <a:schemeClr val="bg1"/>
                </a:solidFill>
              </a:rPr>
              <a:t>of missions throughout the Diocese</a:t>
            </a:r>
            <a:r>
              <a:rPr lang="en-JM" sz="6600" dirty="0">
                <a:solidFill>
                  <a:schemeClr val="bg1"/>
                </a:solidFill>
              </a:rPr>
              <a:t>.  </a:t>
            </a:r>
            <a:r>
              <a:rPr lang="en-JM" sz="6600" dirty="0" smtClean="0">
                <a:solidFill>
                  <a:schemeClr val="bg1"/>
                </a:solidFill>
              </a:rPr>
              <a:t>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4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2" y="1582936"/>
            <a:ext cx="7315200" cy="399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14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Blessing of the Extension/ Mission House</a:t>
            </a:r>
            <a:endParaRPr lang="en-GB" dirty="0"/>
          </a:p>
        </p:txBody>
      </p:sp>
      <p:pic>
        <p:nvPicPr>
          <p:cNvPr id="4" name="Content Placeholder 3" descr="C:\Users\molls\Downloads\IMG-20180109-WA00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359402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722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molls\Downloads\IMG-20180113-WA000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6604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20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Remedial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completion of the extension, we embarked on Phase 2  - extension to the back of the premises and landscaping.</a:t>
            </a:r>
          </a:p>
          <a:p>
            <a:endParaRPr lang="en-US" dirty="0"/>
          </a:p>
          <a:p>
            <a:r>
              <a:rPr lang="en-US" dirty="0" smtClean="0"/>
              <a:t>Thanks to the BSA for their contribution towards this project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0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Longville Park</a:t>
            </a:r>
            <a:br>
              <a:rPr lang="en-US" dirty="0" smtClean="0"/>
            </a:br>
            <a:r>
              <a:rPr lang="en-US" dirty="0" smtClean="0"/>
              <a:t>Remedial Work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51934"/>
            <a:ext cx="3733801" cy="253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18" y="1524000"/>
            <a:ext cx="3633489" cy="24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4" y="4261495"/>
            <a:ext cx="3602036" cy="236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351035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7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- 2017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SUNDAY SCHOOL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MEETINGS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OUTDOOR SERVICES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VACATION BIBLE  SCHOOL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CAROL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34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Carol Service  2017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2600"/>
            <a:ext cx="6172200" cy="3942043"/>
          </a:xfrm>
        </p:spPr>
      </p:pic>
    </p:spTree>
    <p:extLst>
      <p:ext uri="{BB962C8B-B14F-4D97-AF65-F5344CB8AC3E}">
        <p14:creationId xmlns:p14="http://schemas.microsoft.com/office/powerpoint/2010/main" val="29876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the lesson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47952"/>
            <a:ext cx="3124200" cy="30300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00300"/>
            <a:ext cx="4038600" cy="3143250"/>
          </a:xfrm>
        </p:spPr>
      </p:pic>
    </p:spTree>
    <p:extLst>
      <p:ext uri="{BB962C8B-B14F-4D97-AF65-F5344CB8AC3E}">
        <p14:creationId xmlns:p14="http://schemas.microsoft.com/office/powerpoint/2010/main" val="4297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Presentation of Certificates and Prizes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5638800" cy="5276850"/>
          </a:xfrm>
        </p:spPr>
      </p:pic>
    </p:spTree>
    <p:extLst>
      <p:ext uri="{BB962C8B-B14F-4D97-AF65-F5344CB8AC3E}">
        <p14:creationId xmlns:p14="http://schemas.microsoft.com/office/powerpoint/2010/main" val="84092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</a:rPr>
              <a:t>The Choir</a:t>
            </a:r>
            <a:endParaRPr lang="en-GB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2"/>
            <a:ext cx="8737600" cy="5410199"/>
          </a:xfrm>
        </p:spPr>
      </p:pic>
    </p:spTree>
    <p:extLst>
      <p:ext uri="{BB962C8B-B14F-4D97-AF65-F5344CB8AC3E}">
        <p14:creationId xmlns:p14="http://schemas.microsoft.com/office/powerpoint/2010/main" val="35525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 smtClean="0"/>
              <a:t>SUMMARY 2017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JM" b="1" dirty="0" smtClean="0">
                <a:solidFill>
                  <a:schemeClr val="bg1"/>
                </a:solidFill>
              </a:rPr>
              <a:t>Emphasis: The </a:t>
            </a:r>
            <a:r>
              <a:rPr lang="en-JM" b="1" dirty="0">
                <a:solidFill>
                  <a:schemeClr val="bg1"/>
                </a:solidFill>
              </a:rPr>
              <a:t>expansion of our Mission field and considerable resources were channelled to this end.  </a:t>
            </a:r>
            <a:endParaRPr lang="en-JM" b="1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JM" b="1" dirty="0" smtClean="0">
                <a:solidFill>
                  <a:schemeClr val="bg1"/>
                </a:solidFill>
              </a:rPr>
              <a:t>Challenges:  Demographic</a:t>
            </a:r>
            <a:r>
              <a:rPr lang="en-JM" b="1" dirty="0">
                <a:solidFill>
                  <a:schemeClr val="bg1"/>
                </a:solidFill>
              </a:rPr>
              <a:t>, </a:t>
            </a:r>
            <a:r>
              <a:rPr lang="en-JM" b="1" dirty="0" smtClean="0">
                <a:solidFill>
                  <a:schemeClr val="bg1"/>
                </a:solidFill>
              </a:rPr>
              <a:t>Social  &amp; Economic changes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JM" b="1" dirty="0" smtClean="0">
                <a:solidFill>
                  <a:schemeClr val="bg1"/>
                </a:solidFill>
              </a:rPr>
              <a:t>Response:  Devising new </a:t>
            </a:r>
            <a:r>
              <a:rPr lang="en-JM" b="1" dirty="0">
                <a:solidFill>
                  <a:schemeClr val="bg1"/>
                </a:solidFill>
              </a:rPr>
              <a:t>strategies</a:t>
            </a:r>
            <a:r>
              <a:rPr lang="en-JM" b="1" dirty="0" smtClean="0">
                <a:solidFill>
                  <a:schemeClr val="bg1"/>
                </a:solidFill>
              </a:rPr>
              <a:t>,  </a:t>
            </a:r>
            <a:r>
              <a:rPr lang="en-JM" b="1" dirty="0">
                <a:solidFill>
                  <a:schemeClr val="bg1"/>
                </a:solidFill>
              </a:rPr>
              <a:t>to match the changing landscape, </a:t>
            </a:r>
            <a:r>
              <a:rPr lang="en-JM" b="1" dirty="0" smtClean="0">
                <a:solidFill>
                  <a:schemeClr val="bg1"/>
                </a:solidFill>
              </a:rPr>
              <a:t>while keeping the focus on the </a:t>
            </a:r>
            <a:r>
              <a:rPr lang="en-JM" b="1" dirty="0">
                <a:solidFill>
                  <a:schemeClr val="bg1"/>
                </a:solidFill>
              </a:rPr>
              <a:t>mission field to which Christ has called us.  </a:t>
            </a:r>
            <a:endParaRPr lang="en-US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7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Outdoor Service at the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Community Centre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C:\Users\molls\Downloads\IMG-20180113-WA000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738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43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Lot 859</a:t>
            </a:r>
            <a:br>
              <a:rPr lang="en-US" dirty="0" smtClean="0"/>
            </a:br>
            <a:r>
              <a:rPr lang="en-US" dirty="0" smtClean="0"/>
              <a:t>Longville Park </a:t>
            </a:r>
            <a:br>
              <a:rPr lang="en-US" dirty="0" smtClean="0"/>
            </a:br>
            <a:r>
              <a:rPr lang="en-US" dirty="0" smtClean="0"/>
              <a:t>Phase 111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629400" cy="4514850"/>
          </a:xfrm>
        </p:spPr>
      </p:pic>
    </p:spTree>
    <p:extLst>
      <p:ext uri="{BB962C8B-B14F-4D97-AF65-F5344CB8AC3E}">
        <p14:creationId xmlns:p14="http://schemas.microsoft.com/office/powerpoint/2010/main" val="30711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St. Andrew’s, Bamboo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Mission                Settled Congregation </a:t>
            </a:r>
            <a:br>
              <a:rPr lang="en-US" dirty="0" smtClean="0"/>
            </a:br>
            <a:r>
              <a:rPr lang="en-US" dirty="0" smtClean="0"/>
              <a:t>2022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2514600" y="914401"/>
            <a:ext cx="1524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9" y="1752600"/>
            <a:ext cx="7268056" cy="473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Activities during 2017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of Strategic Plan in consultation with the Church Army</a:t>
            </a:r>
          </a:p>
          <a:p>
            <a:r>
              <a:rPr lang="en-US" dirty="0" smtClean="0"/>
              <a:t>Whole Cure effort.  Major Cure activities at St. Andrew’s</a:t>
            </a:r>
          </a:p>
          <a:p>
            <a:r>
              <a:rPr lang="en-US" dirty="0" smtClean="0"/>
              <a:t>Members  travel from St. Mark’s, Browns Town for Sunday Services</a:t>
            </a:r>
          </a:p>
          <a:p>
            <a:r>
              <a:rPr lang="en-US" dirty="0" smtClean="0"/>
              <a:t>Supported by the Local Chapter of the BSA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St. Barnabas, Enfield, St. Mary 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Church badly damaged by Hurricane Gilbert in </a:t>
            </a:r>
            <a:r>
              <a:rPr lang="en-US" dirty="0" smtClean="0"/>
              <a:t>1988.</a:t>
            </a:r>
            <a:endParaRPr lang="en-US" dirty="0" smtClean="0"/>
          </a:p>
          <a:p>
            <a:r>
              <a:rPr lang="en-US" dirty="0" smtClean="0"/>
              <a:t>Flooding and safety concerns led to its abandonment</a:t>
            </a:r>
          </a:p>
          <a:p>
            <a:r>
              <a:rPr lang="en-US" dirty="0" smtClean="0"/>
              <a:t>Services convened at the vacated Enfield Primary School in 2013</a:t>
            </a:r>
          </a:p>
          <a:p>
            <a:r>
              <a:rPr lang="en-US" dirty="0" smtClean="0"/>
              <a:t>JCMS responded to an appeal to help in the renovation of school building for worship services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22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774825"/>
          </a:xfrm>
        </p:spPr>
        <p:txBody>
          <a:bodyPr/>
          <a:lstStyle/>
          <a:p>
            <a:r>
              <a:rPr lang="en-US" dirty="0"/>
              <a:t>ENFIELD MISSION, ST. MARY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371600"/>
            <a:ext cx="6400800" cy="762000"/>
          </a:xfrm>
        </p:spPr>
        <p:txBody>
          <a:bodyPr/>
          <a:lstStyle/>
          <a:p>
            <a:r>
              <a:rPr lang="en-US" dirty="0" smtClean="0"/>
              <a:t>A NEW START</a:t>
            </a:r>
          </a:p>
          <a:p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25060" y="1508740"/>
            <a:ext cx="4525963" cy="53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JCMS Summer-Assist</a:t>
            </a:r>
            <a:br>
              <a:rPr lang="en-US" dirty="0" smtClean="0"/>
            </a:br>
            <a:r>
              <a:rPr lang="en-US" dirty="0" smtClean="0"/>
              <a:t>Rio Grande Valley</a:t>
            </a:r>
            <a:endParaRPr lang="en-GB" dirty="0"/>
          </a:p>
        </p:txBody>
      </p:sp>
      <p:pic>
        <p:nvPicPr>
          <p:cNvPr id="4" name="Content Placeholder 3" descr="D:\Users\Mark\My Documents\Documents\Alpha and Omega Class of 2018 UTCWI\Summer Assignments 2017\Scraps,odds n ends Summer Assignment in pics 2017\20170629_15122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432800" cy="371475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42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Rio Grande Valley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Missions were involved in the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All Saints, Fellowship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St. Paul’s Moore Town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St. Luke’s Comfort Castle</a:t>
            </a:r>
          </a:p>
          <a:p>
            <a:pPr marL="0" indent="0">
              <a:buNone/>
            </a:pPr>
            <a:r>
              <a:rPr lang="en-US" dirty="0" smtClean="0"/>
              <a:t>The Seminarian lived and worked in the community for two (2) months, participating in scheduled Church and community activities.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77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3"/>
            <a:ext cx="5449888" cy="514349"/>
          </a:xfrm>
        </p:spPr>
        <p:txBody>
          <a:bodyPr/>
          <a:lstStyle/>
          <a:p>
            <a:pPr algn="ctr"/>
            <a:r>
              <a:rPr lang="en-US" dirty="0" smtClean="0"/>
              <a:t>All Saints, Fellowship</a:t>
            </a:r>
            <a:endParaRPr lang="en-GB" dirty="0"/>
          </a:p>
        </p:txBody>
      </p:sp>
      <p:pic>
        <p:nvPicPr>
          <p:cNvPr id="7" name="Picture Placeholder 6" descr="D:\Users\Mark\My Documents\Documents\Alpha and Omega Class of 2018 UTCWI\Summer Assignments 2017\Scraps,odds n ends Summer Assignment in pics 2017\20170611_083723.jpg"/>
          <p:cNvPicPr>
            <a:picLocks noGrp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r="28933"/>
          <a:stretch>
            <a:fillRect/>
          </a:stretch>
        </p:blipFill>
        <p:spPr bwMode="auto">
          <a:xfrm>
            <a:off x="1676400" y="609600"/>
            <a:ext cx="57912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6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St. Paul’s , Moore Town</a:t>
            </a:r>
            <a:endParaRPr lang="en-GB" sz="3200" dirty="0"/>
          </a:p>
        </p:txBody>
      </p:sp>
      <p:pic>
        <p:nvPicPr>
          <p:cNvPr id="5" name="Picture Placeholder 4" descr="D:\Users\Mark\My Documents\Documents\Alpha and Omega Class of 2018 UTCWI\Summer Assignments 2017\Scraps,odds n ends Summer Assignment in pics 2017\20170610_104344.jp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r="26942"/>
          <a:stretch>
            <a:fillRect/>
          </a:stretch>
        </p:blipFill>
        <p:spPr bwMode="auto">
          <a:xfrm>
            <a:off x="1295400" y="685800"/>
            <a:ext cx="66548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22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Response to the Challenges</a:t>
            </a:r>
            <a:r>
              <a:rPr lang="en-US" b="1" dirty="0"/>
              <a:t> </a:t>
            </a:r>
            <a:r>
              <a:rPr lang="en-US" b="1" dirty="0" smtClean="0"/>
              <a:t>– </a:t>
            </a:r>
            <a:br>
              <a:rPr lang="en-US" b="1" dirty="0" smtClean="0"/>
            </a:br>
            <a:r>
              <a:rPr lang="en-US" b="1" dirty="0" smtClean="0"/>
              <a:t>2018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3600" dirty="0" smtClean="0"/>
              <a:t>With the timely launch of the period of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Intentional Discipleship (ID)  </a:t>
            </a:r>
            <a:r>
              <a:rPr lang="en-US" sz="3600" dirty="0" smtClean="0"/>
              <a:t>in November 2017, the JCMS will be focusing on the training of congregations for the mission field.</a:t>
            </a:r>
          </a:p>
          <a:p>
            <a:pPr>
              <a:buNone/>
            </a:pPr>
            <a:endParaRPr lang="en-US" sz="3600" dirty="0" smtClean="0"/>
          </a:p>
          <a:p>
            <a:r>
              <a:rPr lang="en-US" sz="3600" dirty="0" smtClean="0"/>
              <a:t>It is our objective for persons  to take  on a new ID, that of persons living            		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JESUS-SHAPED</a:t>
            </a:r>
            <a:r>
              <a:rPr lang="en-US" sz="3600" b="1" dirty="0" smtClean="0"/>
              <a:t> </a:t>
            </a:r>
            <a:r>
              <a:rPr lang="en-US" sz="3600" dirty="0" smtClean="0"/>
              <a:t>lives.  </a:t>
            </a:r>
            <a:endParaRPr lang="en-US" sz="3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St. Luke’s Comfort Castle</a:t>
            </a:r>
            <a:endParaRPr lang="en-GB" dirty="0"/>
          </a:p>
        </p:txBody>
      </p:sp>
      <p:pic>
        <p:nvPicPr>
          <p:cNvPr id="5" name="Picture Placeholder 4" descr="D:\Users\Mark\My Documents\Documents\Alpha and Omega Class of 2018 UTCWI\Summer Assignments 2017\Scraps,odds n ends Summer Assignment in pics 2017\IMG-20170914-WA0016 (1).jp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28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7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Vacation Bible School &amp; School Leaving Exercise</a:t>
            </a:r>
            <a:endParaRPr lang="en-GB" dirty="0"/>
          </a:p>
        </p:txBody>
      </p:sp>
      <p:pic>
        <p:nvPicPr>
          <p:cNvPr id="4" name="Content Placeholder 3" descr="D:\Users\Mark\My Documents\Documents\Alpha and Omega Class of 2018 UTCWI\Summer Assignments 2017\Scraps,odds n ends Summer Assignment in pics 2017\VBS 2017 in St Paul's, Moore Twn.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600201"/>
            <a:ext cx="4001052" cy="277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 descr="D:\Users\Mark\My Documents\Documents\Alpha and Omega Class of 2018 UTCWI\Summer Assignments 2017\Scraps,odds n ends Summer Assignment in pics 2017\20170704_155652(0)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19250"/>
            <a:ext cx="3733800" cy="2752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Disbursement of Funds</a:t>
            </a:r>
            <a:br>
              <a:rPr lang="en-US" b="1" dirty="0" smtClean="0"/>
            </a:br>
            <a:r>
              <a:rPr lang="en-US" b="1" dirty="0" smtClean="0"/>
              <a:t> 2017</a:t>
            </a:r>
            <a:endParaRPr lang="en-GB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985883"/>
              </p:ext>
            </p:extLst>
          </p:nvPr>
        </p:nvGraphicFramePr>
        <p:xfrm>
          <a:off x="457200" y="1600200"/>
          <a:ext cx="8229600" cy="4480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29200"/>
                <a:gridCol w="320040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PROJECTS/</a:t>
                      </a:r>
                      <a:r>
                        <a:rPr lang="en-US" sz="2800" baseline="0" dirty="0" smtClean="0"/>
                        <a:t> INSTITUTIONS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</a:t>
                      </a:r>
                      <a:endParaRPr lang="en-GB" sz="2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Longville</a:t>
                      </a:r>
                      <a:r>
                        <a:rPr lang="en-US" sz="2800" baseline="0" dirty="0" smtClean="0"/>
                        <a:t> Park Dev.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1,333,716</a:t>
                      </a: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Longville Park Operations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277,591</a:t>
                      </a:r>
                      <a:endParaRPr lang="en-GB" sz="2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St. Monica’s </a:t>
                      </a:r>
                      <a:r>
                        <a:rPr lang="en-US" sz="2800" dirty="0" err="1" smtClean="0"/>
                        <a:t>Childrens</a:t>
                      </a:r>
                      <a:r>
                        <a:rPr lang="en-US" sz="2800" dirty="0" smtClean="0"/>
                        <a:t>’ Home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90,000</a:t>
                      </a:r>
                      <a:endParaRPr lang="en-GB" sz="2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The </a:t>
                      </a:r>
                      <a:r>
                        <a:rPr lang="en-US" sz="2800" dirty="0" err="1" smtClean="0"/>
                        <a:t>Wortley</a:t>
                      </a:r>
                      <a:r>
                        <a:rPr lang="en-US" sz="2800" baseline="0" dirty="0" smtClean="0"/>
                        <a:t> Home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90,000</a:t>
                      </a:r>
                      <a:endParaRPr lang="en-GB" sz="2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Clifton Boys’ Home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150,000</a:t>
                      </a:r>
                      <a:endParaRPr lang="en-GB" sz="2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Discovery Bay Mission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140,000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106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Disbursement of Funds 2017  </a:t>
            </a:r>
            <a:br>
              <a:rPr lang="en-US" b="1" dirty="0" smtClean="0"/>
            </a:br>
            <a:r>
              <a:rPr lang="en-US" b="1" dirty="0" smtClean="0"/>
              <a:t> (contd.)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544833"/>
              </p:ext>
            </p:extLst>
          </p:nvPr>
        </p:nvGraphicFramePr>
        <p:xfrm>
          <a:off x="457200" y="1600200"/>
          <a:ext cx="8229600" cy="4480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62600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PROJECTS/ INSTITUTIONS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St. David’s </a:t>
                      </a:r>
                      <a:r>
                        <a:rPr lang="en-US" sz="2800" dirty="0" err="1" smtClean="0"/>
                        <a:t>Yallahs</a:t>
                      </a:r>
                      <a:r>
                        <a:rPr lang="en-US" sz="2800" baseline="0" dirty="0" smtClean="0"/>
                        <a:t> – VBS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50,000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St. Andrew Deanery – Mission 2017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50,000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Bible Society of the West Indies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60,000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U.T.C.W.I.</a:t>
                      </a:r>
                      <a:r>
                        <a:rPr lang="en-US" sz="2800" baseline="0" dirty="0" smtClean="0"/>
                        <a:t> Summer Placement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90,000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Bernard </a:t>
                      </a:r>
                      <a:r>
                        <a:rPr lang="en-US" sz="2800" dirty="0" err="1" smtClean="0"/>
                        <a:t>Lumsden</a:t>
                      </a:r>
                      <a:r>
                        <a:rPr lang="en-US" sz="2800" dirty="0" smtClean="0"/>
                        <a:t> Skills Training</a:t>
                      </a:r>
                      <a:r>
                        <a:rPr lang="en-US" sz="2800" baseline="0" dirty="0" smtClean="0"/>
                        <a:t>  Institute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58,552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Publication of Brochures/ </a:t>
                      </a:r>
                      <a:r>
                        <a:rPr lang="en-US" sz="2800" dirty="0" err="1" smtClean="0"/>
                        <a:t>Phamphlets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100,000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0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Disbursement of Funds 2017 </a:t>
            </a:r>
            <a:br>
              <a:rPr lang="en-US" b="1" dirty="0" smtClean="0"/>
            </a:br>
            <a:r>
              <a:rPr lang="en-US" b="1" dirty="0" smtClean="0"/>
              <a:t>(contd.)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271355"/>
              </p:ext>
            </p:extLst>
          </p:nvPr>
        </p:nvGraphicFramePr>
        <p:xfrm>
          <a:off x="457200" y="1600200"/>
          <a:ext cx="8229600" cy="292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91200"/>
                <a:gridCol w="2438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PROJECTS</a:t>
                      </a:r>
                      <a:r>
                        <a:rPr lang="en-US" sz="2800" baseline="0" dirty="0" smtClean="0"/>
                        <a:t> / INSTITUTIONS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Hymn</a:t>
                      </a:r>
                      <a:r>
                        <a:rPr lang="en-US" sz="2800" baseline="0" dirty="0" smtClean="0"/>
                        <a:t> &amp; Prayer Books – Emmanuel Chapel, </a:t>
                      </a:r>
                      <a:r>
                        <a:rPr lang="en-US" sz="2800" baseline="0" dirty="0" err="1" smtClean="0"/>
                        <a:t>Nuttall</a:t>
                      </a:r>
                      <a:r>
                        <a:rPr lang="en-US" sz="2800" baseline="0" dirty="0" smtClean="0"/>
                        <a:t>  Hospital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12,250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Hillcrest</a:t>
                      </a:r>
                      <a:r>
                        <a:rPr lang="en-US" sz="2800" baseline="0" dirty="0" smtClean="0"/>
                        <a:t> Retreat Center – Vocation Weekend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76,000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 Black" panose="020B0A04020102020204" pitchFamily="34" charset="0"/>
                        </a:rPr>
                        <a:t>TOTAL</a:t>
                      </a:r>
                      <a:endParaRPr lang="en-GB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latin typeface="Arial Black" panose="020B0A04020102020204" pitchFamily="34" charset="0"/>
                        </a:rPr>
                        <a:t>2,578,109</a:t>
                      </a:r>
                      <a:endParaRPr lang="en-GB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2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212"/>
          </a:xfrm>
        </p:spPr>
        <p:txBody>
          <a:bodyPr/>
          <a:lstStyle/>
          <a:p>
            <a:r>
              <a:rPr lang="en-US" dirty="0" smtClean="0"/>
              <a:t>Deanery Contributors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492601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St. Andrew		$928,413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St. James			$884,102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St. Elizabeth		$608,160</a:t>
            </a:r>
          </a:p>
          <a:p>
            <a:endParaRPr lang="en-US" b="1" dirty="0" smtClean="0"/>
          </a:p>
          <a:p>
            <a:r>
              <a:rPr lang="en-US" b="1" dirty="0" smtClean="0"/>
              <a:t>Manchester		$451,925</a:t>
            </a:r>
          </a:p>
          <a:p>
            <a:endParaRPr lang="en-US" b="1" dirty="0" smtClean="0"/>
          </a:p>
          <a:p>
            <a:r>
              <a:rPr lang="en-US" b="1" dirty="0" smtClean="0"/>
              <a:t>Westmoreland		$390,996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St. Ann			$383,470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636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Top Church Contributors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Churches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	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St. James Parish Church</a:t>
            </a:r>
          </a:p>
          <a:p>
            <a:endParaRPr lang="en-US" dirty="0" smtClean="0"/>
          </a:p>
          <a:p>
            <a:r>
              <a:rPr lang="en-US" dirty="0" smtClean="0"/>
              <a:t>St. Ann’s Parish Church</a:t>
            </a:r>
          </a:p>
          <a:p>
            <a:endParaRPr lang="en-US" dirty="0" smtClean="0"/>
          </a:p>
          <a:p>
            <a:r>
              <a:rPr lang="en-US" dirty="0" smtClean="0"/>
              <a:t>St. Andrew’s Parish Church</a:t>
            </a:r>
          </a:p>
          <a:p>
            <a:endParaRPr lang="en-US" dirty="0" smtClean="0"/>
          </a:p>
          <a:p>
            <a:r>
              <a:rPr lang="en-US" dirty="0" smtClean="0"/>
              <a:t>Church of the Transfiguration			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Amount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$203,550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$146,937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$143,750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$130,221</a:t>
            </a:r>
          </a:p>
          <a:p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29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Top Church Contributor 2017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en-US" b="1" dirty="0" smtClean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en-US" b="1" dirty="0" smtClean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Church of the Holy Trinity West Gate</a:t>
            </a:r>
          </a:p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Montego  Bay</a:t>
            </a:r>
            <a:endParaRPr lang="en-GB" sz="44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3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Summary</a:t>
            </a:r>
            <a:br>
              <a:rPr lang="en-US" b="1" dirty="0" smtClean="0"/>
            </a:br>
            <a:r>
              <a:rPr lang="en-US" b="1" dirty="0" smtClean="0"/>
              <a:t> Income Statement 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829591"/>
              </p:ext>
            </p:extLst>
          </p:nvPr>
        </p:nvGraphicFramePr>
        <p:xfrm>
          <a:off x="508000" y="1485900"/>
          <a:ext cx="8229600" cy="526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1930400"/>
                <a:gridCol w="1828800"/>
                <a:gridCol w="1930400"/>
              </a:tblGrid>
              <a:tr h="50292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J$M</a:t>
                      </a:r>
                      <a:endParaRPr lang="en-GB" sz="2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Actual 2017</a:t>
                      </a:r>
                      <a:endParaRPr lang="en-GB" sz="2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Budget</a:t>
                      </a:r>
                      <a:r>
                        <a:rPr lang="en-US" sz="2400" baseline="0" dirty="0" smtClean="0"/>
                        <a:t> 2017</a:t>
                      </a:r>
                      <a:endParaRPr lang="en-GB" sz="2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Actual 2016</a:t>
                      </a:r>
                      <a:endParaRPr lang="en-GB" sz="2400" dirty="0"/>
                    </a:p>
                  </a:txBody>
                  <a:tcPr marL="121920" marR="121920" marT="34290" marB="34290"/>
                </a:tc>
              </a:tr>
              <a:tr h="376066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Total Revenue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5.53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6.89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5.47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</a:tr>
              <a:tr h="376066">
                <a:tc>
                  <a:txBody>
                    <a:bodyPr/>
                    <a:lstStyle/>
                    <a:p>
                      <a:r>
                        <a:rPr lang="en-US" sz="2400" b="1" i="1" dirty="0" smtClean="0"/>
                        <a:t>Expenses:</a:t>
                      </a:r>
                      <a:endParaRPr lang="en-GB" sz="2400" b="1" i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marL="121920" marR="121920" marT="34290" marB="34290"/>
                </a:tc>
              </a:tr>
              <a:tr h="6491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Personnel </a:t>
                      </a:r>
                      <a:r>
                        <a:rPr lang="en-US" sz="2400" dirty="0" err="1" smtClean="0"/>
                        <a:t>Exps</a:t>
                      </a:r>
                      <a:r>
                        <a:rPr lang="en-US" sz="2400" dirty="0" smtClean="0"/>
                        <a:t>.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0.97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0.85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0.81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</a:tr>
              <a:tr h="6491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Ministry </a:t>
                      </a:r>
                      <a:r>
                        <a:rPr lang="en-US" sz="2400" dirty="0" err="1" smtClean="0"/>
                        <a:t>Exps</a:t>
                      </a:r>
                      <a:r>
                        <a:rPr lang="en-US" sz="2400" dirty="0" smtClean="0"/>
                        <a:t>.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0.28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0.90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0.55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</a:tr>
              <a:tr h="6491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Admin. </a:t>
                      </a:r>
                      <a:r>
                        <a:rPr lang="en-US" sz="2400" dirty="0" err="1" smtClean="0"/>
                        <a:t>Exps</a:t>
                      </a:r>
                      <a:r>
                        <a:rPr lang="en-US" sz="2400" dirty="0" smtClean="0"/>
                        <a:t>.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1.39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1.24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1.19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</a:tr>
              <a:tr h="6491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Grants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2.80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3.49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2.98</a:t>
                      </a:r>
                      <a:endParaRPr lang="en-GB" sz="2400" dirty="0"/>
                    </a:p>
                  </a:txBody>
                  <a:tcPr marL="121920" marR="121920" marT="34290" marB="34290" anchor="ctr"/>
                </a:tc>
              </a:tr>
              <a:tr h="6491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Total </a:t>
                      </a:r>
                      <a:r>
                        <a:rPr lang="en-US" sz="2400" b="1" dirty="0" err="1" smtClean="0"/>
                        <a:t>Exps</a:t>
                      </a:r>
                      <a:r>
                        <a:rPr lang="en-US" sz="2400" b="1" dirty="0" smtClean="0"/>
                        <a:t>.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5.44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6.48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5.53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</a:tr>
              <a:tr h="6491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Net Income (Loss)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0.09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0.41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(0.06)</a:t>
                      </a:r>
                      <a:endParaRPr lang="en-GB" sz="2400" b="1" dirty="0"/>
                    </a:p>
                  </a:txBody>
                  <a:tcPr marL="121920" marR="12192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8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Deanery Quotas - 2018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8058960"/>
              </p:ext>
            </p:extLst>
          </p:nvPr>
        </p:nvGraphicFramePr>
        <p:xfrm>
          <a:off x="508000" y="1028695"/>
          <a:ext cx="8229600" cy="5669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2032000"/>
                <a:gridCol w="1524000"/>
                <a:gridCol w="1524000"/>
                <a:gridCol w="1524000"/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Regions</a:t>
                      </a:r>
                      <a:endParaRPr lang="en-GB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Deaneries</a:t>
                      </a:r>
                      <a:endParaRPr lang="en-GB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Budget 2017 ($)</a:t>
                      </a:r>
                      <a:endParaRPr lang="en-GB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Actual 2017 ($)</a:t>
                      </a:r>
                      <a:endParaRPr lang="en-GB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Budget</a:t>
                      </a:r>
                      <a:r>
                        <a:rPr lang="en-US" sz="1400" baseline="0" dirty="0" smtClean="0"/>
                        <a:t> 2018 ($)</a:t>
                      </a:r>
                      <a:endParaRPr lang="en-GB" sz="14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Kingston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Kingston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600,000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271,746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500,000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St. Thomas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52,480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74325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St. Catherine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118,050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Portmore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170,000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105,000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150,000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6289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St. Andrew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1,000,000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928,413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1,000,000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St. Mary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350,000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267,782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350,000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6289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Portland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120,000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84,800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120,000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2,740,000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1,828,271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2,620,000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Mandeville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Clarendon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400,000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196,900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Manchester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800,000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451,925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700,000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St. Elizabeth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600,000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606,160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600,000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1,800,000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1,254,984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1,600,000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Montego Bay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St. Ann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550,000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383,470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550,000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Trelawny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350,000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300,644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350,000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St. James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1,000,000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884,102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1,000,000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Hanover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139,000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150,000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Westmoreland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350,000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390,996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400,000</a:t>
                      </a:r>
                      <a:endParaRPr lang="en-GB" sz="1200" dirty="0"/>
                    </a:p>
                  </a:txBody>
                  <a:tcPr marL="121920" marR="121920"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2,350,000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2,098,212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2,450,000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GRAND</a:t>
                      </a:r>
                      <a:r>
                        <a:rPr lang="en-US" sz="1200" b="1" baseline="0" dirty="0" smtClean="0"/>
                        <a:t> TOTAL</a:t>
                      </a:r>
                      <a:endParaRPr lang="en-GB" sz="12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GB" sz="1200" b="1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6,890,000</a:t>
                      </a:r>
                      <a:endParaRPr lang="en-GB" sz="1200" b="1" dirty="0"/>
                    </a:p>
                  </a:txBody>
                  <a:tcPr marL="121920" marR="121920"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5,181,469</a:t>
                      </a:r>
                      <a:endParaRPr lang="en-GB" sz="1200" b="1" dirty="0"/>
                    </a:p>
                  </a:txBody>
                  <a:tcPr marL="121920" marR="121920" marT="34290" marB="3429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6,670,000</a:t>
                      </a:r>
                      <a:endParaRPr lang="en-GB" sz="1200" b="1" dirty="0"/>
                    </a:p>
                  </a:txBody>
                  <a:tcPr marL="121920" marR="121920" marT="34290" marB="3429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Operational &amp; Financial Plan</a:t>
            </a:r>
            <a:br>
              <a:rPr lang="en-US" b="1" dirty="0" smtClean="0"/>
            </a:br>
            <a:r>
              <a:rPr lang="en-US" b="1" dirty="0" smtClean="0"/>
              <a:t>2017 - 2018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Focus:</a:t>
            </a:r>
          </a:p>
          <a:p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EVANGELISM &amp; TRAINING</a:t>
            </a:r>
          </a:p>
          <a:p>
            <a:pPr>
              <a:buNone/>
            </a:pPr>
            <a:r>
              <a:rPr lang="en-US" dirty="0" smtClean="0"/>
              <a:t>   - partnering with the Church Army and the Education &amp; Youth Department </a:t>
            </a:r>
            <a:r>
              <a:rPr lang="en-US" smtClean="0"/>
              <a:t>to fulfilthe </a:t>
            </a:r>
            <a:r>
              <a:rPr lang="en-US" dirty="0" smtClean="0"/>
              <a:t>second Mark of Mission:</a:t>
            </a:r>
          </a:p>
          <a:p>
            <a:pPr algn="ctr">
              <a:buNone/>
            </a:pPr>
            <a:r>
              <a:rPr lang="en-US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“To teach baptize and nurture new believers”.</a:t>
            </a:r>
            <a:endParaRPr lang="en-US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Expenditure 2017/</a:t>
            </a:r>
            <a:br>
              <a:rPr lang="en-US" b="1" dirty="0" smtClean="0"/>
            </a:br>
            <a:r>
              <a:rPr lang="en-US" b="1" dirty="0" smtClean="0"/>
              <a:t>Projections 2018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5706767"/>
              </p:ext>
            </p:extLst>
          </p:nvPr>
        </p:nvGraphicFramePr>
        <p:xfrm>
          <a:off x="457200" y="1600200"/>
          <a:ext cx="8229600" cy="46405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029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J$M</a:t>
                      </a:r>
                      <a:endParaRPr lang="en-GB" sz="2000" dirty="0"/>
                    </a:p>
                  </a:txBody>
                  <a:tcPr marL="121920" marR="12192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Budget 2017</a:t>
                      </a:r>
                      <a:endParaRPr lang="en-GB" sz="2000" dirty="0"/>
                    </a:p>
                  </a:txBody>
                  <a:tcPr marL="121920" marR="12192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Actual 2017</a:t>
                      </a:r>
                      <a:endParaRPr lang="en-GB" sz="2000" dirty="0"/>
                    </a:p>
                  </a:txBody>
                  <a:tcPr marL="121920" marR="12192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Projections 2018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Personal Emoluments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0.85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0.97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0.94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Office </a:t>
                      </a:r>
                      <a:r>
                        <a:rPr lang="en-US" sz="2000" dirty="0" err="1" smtClean="0"/>
                        <a:t>Exps</a:t>
                      </a:r>
                      <a:r>
                        <a:rPr lang="en-US" sz="2000" dirty="0" smtClean="0"/>
                        <a:t>.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1.24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1.39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1.24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Education &amp; Evangelism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0.90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0.28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1.10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Grants – Outreach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0.79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0.45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0.79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Grants – Current A/c 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0.33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0.85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Grants -  Development 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2.37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2.35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1.76</a:t>
                      </a:r>
                      <a:endParaRPr lang="en-GB" sz="2000" dirty="0"/>
                    </a:p>
                  </a:txBody>
                  <a:tcPr marL="121920" marR="121920"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TOTAL</a:t>
                      </a:r>
                      <a:endParaRPr lang="en-GB" sz="20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6.48</a:t>
                      </a:r>
                      <a:endParaRPr lang="en-GB" sz="20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5.44</a:t>
                      </a:r>
                      <a:endParaRPr lang="en-GB" sz="2000" b="1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6.68</a:t>
                      </a:r>
                      <a:endParaRPr lang="en-GB" sz="2000" b="1" dirty="0"/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Audited Financial Statements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000" dirty="0" smtClean="0"/>
              <a:t> Audited Financial Statements 2015</a:t>
            </a:r>
          </a:p>
          <a:p>
            <a:pPr>
              <a:buNone/>
            </a:pPr>
            <a:endParaRPr lang="en-US" sz="4000" dirty="0" smtClean="0"/>
          </a:p>
          <a:p>
            <a:pPr>
              <a:buFont typeface="Wingdings" pitchFamily="2" charset="2"/>
              <a:buChar char="ü"/>
            </a:pPr>
            <a:r>
              <a:rPr lang="en-US" sz="4000" dirty="0" smtClean="0"/>
              <a:t>Audited Financial Statements  2016</a:t>
            </a:r>
            <a:endParaRPr lang="en-US" sz="4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Intentional Discipleship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613921"/>
              </p:ext>
            </p:extLst>
          </p:nvPr>
        </p:nvGraphicFramePr>
        <p:xfrm>
          <a:off x="457200" y="1600200"/>
          <a:ext cx="8229600" cy="452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710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8CF0B8-CB17-4D0C-821B-60A10D5D9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A38CF0B8-CB17-4D0C-821B-60A10D5D93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35856-DE86-4D0E-8A97-AA9CE39A3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84A35856-DE86-4D0E-8A97-AA9CE39A3A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38F0BF-0406-4FA5-AC1A-FEC02325B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B738F0BF-0406-4FA5-AC1A-FEC02325B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083C31-F6FC-4E04-ADF4-D073DEE87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A2083C31-F6FC-4E04-ADF4-D073DEE87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EE514F-34FF-4074-823D-1547CD334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80EE514F-34FF-4074-823D-1547CD3348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F18B7C-5472-42CF-AD94-8C59856A0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EDF18B7C-5472-42CF-AD94-8C59856A0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Intentional Discipleship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JCMS is committed to assist in 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Developing discipleship of small groups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Sourcing necessary material for the ongoing formation of disciples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Providing support to Christians who want to exercise discipleship at home, at the workplace and in the community.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16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Intentional Discipleship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1"/>
            <a:ext cx="8229600" cy="4868864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baptized adults are called not only to receive Christ in the Sacraments, but to bring Christ to the world</a:t>
            </a:r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Discipleship is not an extra curricula activity.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 are obligated to provide opportunities to discern their giftedness and call from God. </a:t>
            </a:r>
            <a:endParaRPr lang="en-GB" b="1" dirty="0">
              <a:solidFill>
                <a:schemeClr val="bg1">
                  <a:lumMod val="85000"/>
                  <a:lumOff val="1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71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514600"/>
            <a:ext cx="8229600" cy="2895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atin typeface="Allura" pitchFamily="2" charset="0"/>
              </a:rPr>
              <a:t>Thank  You</a:t>
            </a:r>
            <a:endParaRPr lang="en-GB" sz="8000" b="1" dirty="0">
              <a:latin typeface="Allu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0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WELCOME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Sister Claudette Marshall</a:t>
            </a:r>
          </a:p>
          <a:p>
            <a:pPr>
              <a:buNone/>
            </a:pPr>
            <a:r>
              <a:rPr lang="en-US" dirty="0" smtClean="0"/>
              <a:t>		General Secretary</a:t>
            </a:r>
          </a:p>
          <a:p>
            <a:pPr>
              <a:buNone/>
            </a:pPr>
            <a:r>
              <a:rPr lang="en-US" dirty="0" smtClean="0"/>
              <a:t>		Director of Mission &amp; Ministry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Mrs. Jacqueline Mighty</a:t>
            </a:r>
          </a:p>
          <a:p>
            <a:pPr lvl="1"/>
            <a:r>
              <a:rPr lang="en-JM" dirty="0" smtClean="0"/>
              <a:t>who in her capacity as Diocesan Secretary fulfils the role as Treasurer of the Society.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DIOCESAN MISSIONS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828802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Three (3) Diocesan Missions</a:t>
            </a:r>
          </a:p>
          <a:p>
            <a:endParaRPr lang="en-US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    SPOT VALLEY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    DISCOVERY BAY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    LONGVILLE PARK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1294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 Valley Mission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56590"/>
            <a:ext cx="8001000" cy="483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Spot Valley Mission</a:t>
            </a:r>
            <a:endParaRPr lang="en-GB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97424"/>
            <a:ext cx="3271044" cy="245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97424"/>
            <a:ext cx="3202670" cy="275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59" y="3429000"/>
            <a:ext cx="331912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29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2035</TotalTime>
  <Words>1799</Words>
  <Application>Microsoft Office PowerPoint</Application>
  <PresentationFormat>Letter Paper (8.5x11 in)</PresentationFormat>
  <Paragraphs>440</Paragraphs>
  <Slides>55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DIOCESE OF JAMAICA &amp; THE CAYMAN ISLANDS</vt:lpstr>
      <vt:lpstr>OBJECTIVES</vt:lpstr>
      <vt:lpstr>SUMMARY 2017</vt:lpstr>
      <vt:lpstr>Response to the Challenges –  2018</vt:lpstr>
      <vt:lpstr>Operational &amp; Financial Plan 2017 - 2018</vt:lpstr>
      <vt:lpstr>WELCOME</vt:lpstr>
      <vt:lpstr>DIOCESAN MISSIONS</vt:lpstr>
      <vt:lpstr>Spot Valley Mission</vt:lpstr>
      <vt:lpstr>Spot Valley Mission</vt:lpstr>
      <vt:lpstr>PROFILE</vt:lpstr>
      <vt:lpstr>Current Status</vt:lpstr>
      <vt:lpstr>Profile – Discovery Bay</vt:lpstr>
      <vt:lpstr>Discovery Bay </vt:lpstr>
      <vt:lpstr>ACTIVITIES</vt:lpstr>
      <vt:lpstr>Longville Park</vt:lpstr>
      <vt:lpstr>PROFILE What is the Potential Here?</vt:lpstr>
      <vt:lpstr>Opportunities for Missionary Outreach</vt:lpstr>
      <vt:lpstr>Longville Park Mission BEFORE</vt:lpstr>
      <vt:lpstr>Longville Park Mission AFTER</vt:lpstr>
      <vt:lpstr>PowerPoint Presentation</vt:lpstr>
      <vt:lpstr>Blessing of the Extension/ Mission House</vt:lpstr>
      <vt:lpstr>PowerPoint Presentation</vt:lpstr>
      <vt:lpstr>Remedial Work</vt:lpstr>
      <vt:lpstr>Longville Park Remedial Work</vt:lpstr>
      <vt:lpstr>ACTIVITIES - 2017</vt:lpstr>
      <vt:lpstr>Carol Service  2017 </vt:lpstr>
      <vt:lpstr>Reading the lesson</vt:lpstr>
      <vt:lpstr>Presentation of Certificates and Prizes</vt:lpstr>
      <vt:lpstr>The Choir</vt:lpstr>
      <vt:lpstr>Outdoor Service at the  Community Centre</vt:lpstr>
      <vt:lpstr>Lot 859 Longville Park  Phase 111</vt:lpstr>
      <vt:lpstr> St. Andrew’s, Bamboo Mission                Settled Congregation  2022 </vt:lpstr>
      <vt:lpstr>Activities during 2017</vt:lpstr>
      <vt:lpstr>St. Barnabas, Enfield, St. Mary </vt:lpstr>
      <vt:lpstr>ENFIELD MISSION, ST. MARY</vt:lpstr>
      <vt:lpstr>JCMS Summer-Assist Rio Grande Valley</vt:lpstr>
      <vt:lpstr>Rio Grande Valley</vt:lpstr>
      <vt:lpstr>All Saints, Fellowship</vt:lpstr>
      <vt:lpstr>St. Paul’s , Moore Town</vt:lpstr>
      <vt:lpstr>St. Luke’s Comfort Castle</vt:lpstr>
      <vt:lpstr>Vacation Bible School &amp; School Leaving Exercise</vt:lpstr>
      <vt:lpstr>Disbursement of Funds  2017</vt:lpstr>
      <vt:lpstr>Disbursement of Funds 2017    (contd.)</vt:lpstr>
      <vt:lpstr>Disbursement of Funds 2017  (contd.)</vt:lpstr>
      <vt:lpstr>Deanery Contributors</vt:lpstr>
      <vt:lpstr>Top Church Contributors</vt:lpstr>
      <vt:lpstr>The Top Church Contributor 2017</vt:lpstr>
      <vt:lpstr>Summary  Income Statement </vt:lpstr>
      <vt:lpstr>Deanery Quotas - 2018</vt:lpstr>
      <vt:lpstr>Expenditure 2017/ Projections 2018</vt:lpstr>
      <vt:lpstr>Audited Financial Statements</vt:lpstr>
      <vt:lpstr>Intentional Discipleship</vt:lpstr>
      <vt:lpstr>Intentional Discipleship</vt:lpstr>
      <vt:lpstr>Intentional Discipleship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ENFIELD, ST. MARY</dc:title>
  <dc:creator>Claudette Marshall</dc:creator>
  <cp:lastModifiedBy>Claudette Marshall</cp:lastModifiedBy>
  <cp:revision>148</cp:revision>
  <cp:lastPrinted>2018-03-26T15:32:39Z</cp:lastPrinted>
  <dcterms:created xsi:type="dcterms:W3CDTF">2018-03-13T17:18:57Z</dcterms:created>
  <dcterms:modified xsi:type="dcterms:W3CDTF">2018-04-17T17:40:42Z</dcterms:modified>
</cp:coreProperties>
</file>